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Montserrat" panose="00000500000000000000" pitchFamily="2" charset="0"/>
      <p:regular r:id="rId27"/>
    </p:embeddedFont>
    <p:embeddedFont>
      <p:font typeface="Montserrat Extra-Bold" panose="020B0604020202020204" charset="0"/>
      <p:regular r:id="rId28"/>
    </p:embeddedFont>
    <p:embeddedFont>
      <p:font typeface="Montserrat Extra-Bold Italics" panose="020B0604020202020204" charset="0"/>
      <p:regular r:id="rId29"/>
    </p:embeddedFont>
    <p:embeddedFont>
      <p:font typeface="Montserrat Italic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954" y="29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855" r="2458" b="40250"/>
          <a:stretch>
            <a:fillRect/>
          </a:stretch>
        </p:blipFill>
        <p:spPr>
          <a:xfrm>
            <a:off x="0" y="0"/>
            <a:ext cx="18288000" cy="10287000"/>
          </a:xfrm>
          <a:prstGeom prst="rect">
            <a:avLst/>
          </a:prstGeom>
        </p:spPr>
      </p:pic>
      <p:sp>
        <p:nvSpPr>
          <p:cNvPr id="3" name="AutoShape 3"/>
          <p:cNvSpPr/>
          <p:nvPr/>
        </p:nvSpPr>
        <p:spPr>
          <a:xfrm rot="-7020778">
            <a:off x="-6402716" y="821505"/>
            <a:ext cx="16230600" cy="10441156"/>
          </a:xfrm>
          <a:prstGeom prst="rect">
            <a:avLst/>
          </a:prstGeom>
          <a:solidFill>
            <a:srgbClr val="213559"/>
          </a:solidFill>
        </p:spPr>
      </p:sp>
      <p:sp>
        <p:nvSpPr>
          <p:cNvPr id="4" name="AutoShape 4"/>
          <p:cNvSpPr/>
          <p:nvPr/>
        </p:nvSpPr>
        <p:spPr>
          <a:xfrm rot="-7020778">
            <a:off x="-7852150" y="821505"/>
            <a:ext cx="16230600" cy="10441156"/>
          </a:xfrm>
          <a:prstGeom prst="rect">
            <a:avLst/>
          </a:prstGeom>
          <a:solidFill>
            <a:srgbClr val="263F6B"/>
          </a:solidFill>
        </p:spPr>
      </p:sp>
      <p:sp>
        <p:nvSpPr>
          <p:cNvPr id="5" name="TextBox 5"/>
          <p:cNvSpPr txBox="1"/>
          <p:nvPr/>
        </p:nvSpPr>
        <p:spPr>
          <a:xfrm>
            <a:off x="1028700" y="5591175"/>
            <a:ext cx="13833754" cy="5198529"/>
          </a:xfrm>
          <a:prstGeom prst="rect">
            <a:avLst/>
          </a:prstGeom>
        </p:spPr>
        <p:txBody>
          <a:bodyPr lIns="0" tIns="0" rIns="0" bIns="0" rtlCol="0" anchor="t">
            <a:spAutoFit/>
          </a:bodyPr>
          <a:lstStyle/>
          <a:p>
            <a:pPr>
              <a:lnSpc>
                <a:spcPts val="13338"/>
              </a:lnSpc>
            </a:pPr>
            <a:r>
              <a:rPr lang="en-US" sz="14986" spc="-884">
                <a:solidFill>
                  <a:srgbClr val="FFFFFF"/>
                </a:solidFill>
                <a:latin typeface="Montserrat Extra-Bold Italics"/>
              </a:rPr>
              <a:t>INNOMATICS</a:t>
            </a:r>
          </a:p>
          <a:p>
            <a:pPr>
              <a:lnSpc>
                <a:spcPts val="13338"/>
              </a:lnSpc>
            </a:pPr>
            <a:r>
              <a:rPr lang="en-US" sz="14986" spc="-884">
                <a:solidFill>
                  <a:srgbClr val="FFFFFF"/>
                </a:solidFill>
                <a:latin typeface="Montserrat Extra-Bold Italics"/>
              </a:rPr>
              <a:t>RESEARCH LABS</a:t>
            </a:r>
          </a:p>
        </p:txBody>
      </p:sp>
      <p:sp>
        <p:nvSpPr>
          <p:cNvPr id="6" name="TextBox 6"/>
          <p:cNvSpPr txBox="1"/>
          <p:nvPr/>
        </p:nvSpPr>
        <p:spPr>
          <a:xfrm>
            <a:off x="11859744" y="1085850"/>
            <a:ext cx="5399556" cy="375517"/>
          </a:xfrm>
          <a:prstGeom prst="rect">
            <a:avLst/>
          </a:prstGeom>
        </p:spPr>
        <p:txBody>
          <a:bodyPr lIns="0" tIns="0" rIns="0" bIns="0" rtlCol="0" anchor="t">
            <a:spAutoFit/>
          </a:bodyPr>
          <a:lstStyle/>
          <a:p>
            <a:pPr algn="r">
              <a:lnSpc>
                <a:spcPts val="2814"/>
              </a:lnSpc>
            </a:pPr>
            <a:r>
              <a:rPr lang="en-US" sz="2871" spc="57">
                <a:solidFill>
                  <a:srgbClr val="FFFFFF"/>
                </a:solidFill>
                <a:latin typeface="Montserrat Italics"/>
              </a:rPr>
              <a:t>TEAM:- DATA DETECTIVES</a:t>
            </a:r>
          </a:p>
        </p:txBody>
      </p:sp>
      <p:sp>
        <p:nvSpPr>
          <p:cNvPr id="7" name="Freeform 7"/>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AutoShape 9"/>
          <p:cNvSpPr/>
          <p:nvPr/>
        </p:nvSpPr>
        <p:spPr>
          <a:xfrm>
            <a:off x="-1536273" y="4580698"/>
            <a:ext cx="5244233" cy="0"/>
          </a:xfrm>
          <a:prstGeom prst="line">
            <a:avLst/>
          </a:prstGeom>
          <a:ln w="19050" cap="rnd">
            <a:solidFill>
              <a:srgbClr val="FFFFFF"/>
            </a:solidFill>
            <a:prstDash val="solid"/>
            <a:headEnd type="none" w="sm" len="sm"/>
            <a:tailEnd type="none" w="sm" len="sm"/>
          </a:ln>
        </p:spPr>
      </p:sp>
      <p:sp>
        <p:nvSpPr>
          <p:cNvPr id="10" name="AutoShape 10"/>
          <p:cNvSpPr/>
          <p:nvPr/>
        </p:nvSpPr>
        <p:spPr>
          <a:xfrm>
            <a:off x="-2298994" y="9582841"/>
            <a:ext cx="9005773" cy="0"/>
          </a:xfrm>
          <a:prstGeom prst="line">
            <a:avLst/>
          </a:prstGeom>
          <a:ln w="19050" cap="rnd">
            <a:solidFill>
              <a:srgbClr val="FFFFFF"/>
            </a:solidFill>
            <a:prstDash val="solid"/>
            <a:headEnd type="none" w="sm" len="sm"/>
            <a:tailEnd type="none" w="sm" len="sm"/>
          </a:ln>
        </p:spPr>
      </p:sp>
      <p:sp>
        <p:nvSpPr>
          <p:cNvPr id="11" name="AutoShape 11"/>
          <p:cNvSpPr/>
          <p:nvPr/>
        </p:nvSpPr>
        <p:spPr>
          <a:xfrm>
            <a:off x="-3516288" y="3712270"/>
            <a:ext cx="5720180" cy="0"/>
          </a:xfrm>
          <a:prstGeom prst="line">
            <a:avLst/>
          </a:prstGeom>
          <a:ln w="19050" cap="rnd">
            <a:solidFill>
              <a:srgbClr val="FFFFFF"/>
            </a:solidFill>
            <a:prstDash val="solid"/>
            <a:headEnd type="none" w="sm" len="sm"/>
            <a:tailEnd type="none" w="sm" len="sm"/>
          </a:ln>
        </p:spPr>
      </p:sp>
      <p:sp>
        <p:nvSpPr>
          <p:cNvPr id="12" name="AutoShape 12"/>
          <p:cNvSpPr/>
          <p:nvPr/>
        </p:nvSpPr>
        <p:spPr>
          <a:xfrm>
            <a:off x="3066191" y="2823187"/>
            <a:ext cx="930938" cy="0"/>
          </a:xfrm>
          <a:prstGeom prst="line">
            <a:avLst/>
          </a:prstGeom>
          <a:ln w="19050" cap="rnd">
            <a:solidFill>
              <a:srgbClr val="FFFFFF"/>
            </a:solidFill>
            <a:prstDash val="solid"/>
            <a:headEnd type="none" w="sm" len="sm"/>
            <a:tailEnd type="none" w="sm" len="sm"/>
          </a:ln>
        </p:spPr>
      </p:sp>
      <p:sp>
        <p:nvSpPr>
          <p:cNvPr id="13" name="AutoShape 13"/>
          <p:cNvSpPr/>
          <p:nvPr/>
        </p:nvSpPr>
        <p:spPr>
          <a:xfrm>
            <a:off x="628699" y="2392260"/>
            <a:ext cx="1291530" cy="0"/>
          </a:xfrm>
          <a:prstGeom prst="line">
            <a:avLst/>
          </a:prstGeom>
          <a:ln w="19050" cap="rnd">
            <a:solidFill>
              <a:srgbClr val="FFFFFF"/>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8231889">
            <a:off x="-10109114" y="6176620"/>
            <a:ext cx="16230600" cy="10441156"/>
          </a:xfrm>
          <a:prstGeom prst="rect">
            <a:avLst/>
          </a:prstGeom>
          <a:solidFill>
            <a:srgbClr val="213559"/>
          </a:solidFill>
        </p:spPr>
      </p:sp>
      <p:sp>
        <p:nvSpPr>
          <p:cNvPr id="4" name="AutoShape 4"/>
          <p:cNvSpPr/>
          <p:nvPr/>
        </p:nvSpPr>
        <p:spPr>
          <a:xfrm rot="-8231889">
            <a:off x="-10507643" y="6538090"/>
            <a:ext cx="16230600" cy="10441156"/>
          </a:xfrm>
          <a:prstGeom prst="rect">
            <a:avLst/>
          </a:prstGeom>
          <a:solidFill>
            <a:srgbClr val="263F6B"/>
          </a:solidFill>
        </p:spPr>
      </p:sp>
      <p:sp>
        <p:nvSpPr>
          <p:cNvPr id="5" name="Freeform 5"/>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806953" y="4735141"/>
            <a:ext cx="9144000" cy="5564006"/>
          </a:xfrm>
          <a:custGeom>
            <a:avLst/>
            <a:gdLst/>
            <a:ahLst/>
            <a:cxnLst/>
            <a:rect l="l" t="t" r="r" b="b"/>
            <a:pathLst>
              <a:path w="9144000" h="5564006">
                <a:moveTo>
                  <a:pt x="0" y="0"/>
                </a:moveTo>
                <a:lnTo>
                  <a:pt x="9144000" y="0"/>
                </a:lnTo>
                <a:lnTo>
                  <a:pt x="9144000" y="5564006"/>
                </a:lnTo>
                <a:lnTo>
                  <a:pt x="0" y="5564006"/>
                </a:lnTo>
                <a:lnTo>
                  <a:pt x="0" y="0"/>
                </a:lnTo>
                <a:close/>
              </a:path>
            </a:pathLst>
          </a:custGeom>
          <a:blipFill>
            <a:blip r:embed="rId4"/>
            <a:stretch>
              <a:fillRect l="-10420"/>
            </a:stretch>
          </a:blipFill>
        </p:spPr>
      </p:sp>
      <p:sp>
        <p:nvSpPr>
          <p:cNvPr id="7" name="Freeform 7"/>
          <p:cNvSpPr/>
          <p:nvPr/>
        </p:nvSpPr>
        <p:spPr>
          <a:xfrm>
            <a:off x="17452893" y="7316416"/>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730039" y="1733723"/>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AutoShape 9"/>
          <p:cNvSpPr/>
          <p:nvPr/>
        </p:nvSpPr>
        <p:spPr>
          <a:xfrm>
            <a:off x="1827653" y="2945296"/>
            <a:ext cx="1386321" cy="0"/>
          </a:xfrm>
          <a:prstGeom prst="line">
            <a:avLst/>
          </a:prstGeom>
          <a:ln w="76200" cap="flat">
            <a:solidFill>
              <a:srgbClr val="263F6B"/>
            </a:solidFill>
            <a:prstDash val="solid"/>
            <a:headEnd type="none" w="sm" len="sm"/>
            <a:tailEnd type="none" w="sm" len="sm"/>
          </a:ln>
        </p:spPr>
      </p:sp>
      <p:sp>
        <p:nvSpPr>
          <p:cNvPr id="10" name="Freeform 10"/>
          <p:cNvSpPr/>
          <p:nvPr/>
        </p:nvSpPr>
        <p:spPr>
          <a:xfrm>
            <a:off x="9075516" y="0"/>
            <a:ext cx="9212484" cy="4735141"/>
          </a:xfrm>
          <a:custGeom>
            <a:avLst/>
            <a:gdLst/>
            <a:ahLst/>
            <a:cxnLst/>
            <a:rect l="l" t="t" r="r" b="b"/>
            <a:pathLst>
              <a:path w="9212484" h="4735141">
                <a:moveTo>
                  <a:pt x="0" y="0"/>
                </a:moveTo>
                <a:lnTo>
                  <a:pt x="9212484" y="0"/>
                </a:lnTo>
                <a:lnTo>
                  <a:pt x="9212484" y="4735141"/>
                </a:lnTo>
                <a:lnTo>
                  <a:pt x="0" y="4735141"/>
                </a:lnTo>
                <a:lnTo>
                  <a:pt x="0" y="0"/>
                </a:lnTo>
                <a:close/>
              </a:path>
            </a:pathLst>
          </a:custGeom>
          <a:blipFill>
            <a:blip r:embed="rId7"/>
            <a:stretch>
              <a:fillRect l="-2469" r="-2469"/>
            </a:stretch>
          </a:blipFill>
        </p:spPr>
      </p:sp>
      <p:sp>
        <p:nvSpPr>
          <p:cNvPr id="11" name="TextBox 11"/>
          <p:cNvSpPr txBox="1"/>
          <p:nvPr/>
        </p:nvSpPr>
        <p:spPr>
          <a:xfrm>
            <a:off x="826776" y="1487309"/>
            <a:ext cx="7138807" cy="2821961"/>
          </a:xfrm>
          <a:prstGeom prst="rect">
            <a:avLst/>
          </a:prstGeom>
        </p:spPr>
        <p:txBody>
          <a:bodyPr lIns="0" tIns="0" rIns="0" bIns="0" rtlCol="0" anchor="t">
            <a:spAutoFit/>
          </a:bodyPr>
          <a:lstStyle/>
          <a:p>
            <a:pPr>
              <a:lnSpc>
                <a:spcPts val="7314"/>
              </a:lnSpc>
            </a:pPr>
            <a:r>
              <a:rPr lang="en-US" sz="7464" spc="-440">
                <a:solidFill>
                  <a:srgbClr val="263F6B"/>
                </a:solidFill>
                <a:latin typeface="Montserrat Extra-Bold Italics"/>
              </a:rPr>
              <a:t>EXPLORATORY DATA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263F6B">
              <a:alpha val="4706"/>
            </a:srgbClr>
          </a:solidFill>
        </p:spPr>
      </p:sp>
      <p:sp>
        <p:nvSpPr>
          <p:cNvPr id="3" name="AutoShape 3"/>
          <p:cNvSpPr/>
          <p:nvPr/>
        </p:nvSpPr>
        <p:spPr>
          <a:xfrm rot="-8231889">
            <a:off x="-10109114" y="6176620"/>
            <a:ext cx="16230600" cy="10441156"/>
          </a:xfrm>
          <a:prstGeom prst="rect">
            <a:avLst/>
          </a:prstGeom>
          <a:solidFill>
            <a:srgbClr val="17181E"/>
          </a:solidFill>
        </p:spPr>
      </p:sp>
      <p:sp>
        <p:nvSpPr>
          <p:cNvPr id="4" name="AutoShape 4"/>
          <p:cNvSpPr/>
          <p:nvPr/>
        </p:nvSpPr>
        <p:spPr>
          <a:xfrm rot="-8231889">
            <a:off x="-10507643" y="6538090"/>
            <a:ext cx="16230600" cy="10441156"/>
          </a:xfrm>
          <a:prstGeom prst="rect">
            <a:avLst/>
          </a:prstGeom>
          <a:solidFill>
            <a:srgbClr val="F4F4F4"/>
          </a:solidFill>
        </p:spPr>
      </p:sp>
      <p:sp>
        <p:nvSpPr>
          <p:cNvPr id="5" name="Freeform 5"/>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452893" y="7316416"/>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730039" y="1733723"/>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a:off x="1827653" y="2945296"/>
            <a:ext cx="1386321" cy="0"/>
          </a:xfrm>
          <a:prstGeom prst="line">
            <a:avLst/>
          </a:prstGeom>
          <a:ln w="76200" cap="flat">
            <a:solidFill>
              <a:srgbClr val="F4F4F4"/>
            </a:solidFill>
            <a:prstDash val="solid"/>
            <a:headEnd type="none" w="sm" len="sm"/>
            <a:tailEnd type="none" w="sm" len="sm"/>
          </a:ln>
        </p:spPr>
      </p:sp>
      <p:sp>
        <p:nvSpPr>
          <p:cNvPr id="9" name="Freeform 9"/>
          <p:cNvSpPr/>
          <p:nvPr/>
        </p:nvSpPr>
        <p:spPr>
          <a:xfrm>
            <a:off x="9741329" y="1028700"/>
            <a:ext cx="6271767" cy="6271767"/>
          </a:xfrm>
          <a:custGeom>
            <a:avLst/>
            <a:gdLst/>
            <a:ahLst/>
            <a:cxnLst/>
            <a:rect l="l" t="t" r="r" b="b"/>
            <a:pathLst>
              <a:path w="6271767" h="6271767">
                <a:moveTo>
                  <a:pt x="0" y="0"/>
                </a:moveTo>
                <a:lnTo>
                  <a:pt x="6271767" y="0"/>
                </a:lnTo>
                <a:lnTo>
                  <a:pt x="6271767" y="6271767"/>
                </a:lnTo>
                <a:lnTo>
                  <a:pt x="0" y="62717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827653" y="3643880"/>
            <a:ext cx="5679993" cy="1882345"/>
          </a:xfrm>
          <a:prstGeom prst="rect">
            <a:avLst/>
          </a:prstGeom>
        </p:spPr>
        <p:txBody>
          <a:bodyPr lIns="0" tIns="0" rIns="0" bIns="0" rtlCol="0" anchor="t">
            <a:spAutoFit/>
          </a:bodyPr>
          <a:lstStyle/>
          <a:p>
            <a:pPr>
              <a:lnSpc>
                <a:spcPts val="7223"/>
              </a:lnSpc>
            </a:pPr>
            <a:r>
              <a:rPr lang="en-US" sz="7370" spc="-434">
                <a:solidFill>
                  <a:srgbClr val="FFFFFF"/>
                </a:solidFill>
                <a:latin typeface="Montserrat Extra-Bold Italics"/>
              </a:rPr>
              <a:t>RESULT ANALYSIS</a:t>
            </a:r>
          </a:p>
        </p:txBody>
      </p:sp>
      <p:sp>
        <p:nvSpPr>
          <p:cNvPr id="11" name="TextBox 11"/>
          <p:cNvSpPr txBox="1"/>
          <p:nvPr/>
        </p:nvSpPr>
        <p:spPr>
          <a:xfrm>
            <a:off x="1827653" y="5929654"/>
            <a:ext cx="5153535" cy="861204"/>
          </a:xfrm>
          <a:prstGeom prst="rect">
            <a:avLst/>
          </a:prstGeom>
        </p:spPr>
        <p:txBody>
          <a:bodyPr lIns="0" tIns="0" rIns="0" bIns="0" rtlCol="0" anchor="t">
            <a:spAutoFit/>
          </a:bodyPr>
          <a:lstStyle/>
          <a:p>
            <a:pPr>
              <a:lnSpc>
                <a:spcPts val="3495"/>
              </a:lnSpc>
              <a:spcBef>
                <a:spcPct val="0"/>
              </a:spcBef>
            </a:pPr>
            <a:r>
              <a:rPr lang="en-US" sz="2688" spc="53">
                <a:solidFill>
                  <a:srgbClr val="FFFFFF"/>
                </a:solidFill>
                <a:latin typeface="Montserrat"/>
              </a:rPr>
              <a:t>Results of the Models we created:-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9854468" y="3085088"/>
            <a:ext cx="7745496" cy="1226287"/>
          </a:xfrm>
          <a:custGeom>
            <a:avLst/>
            <a:gdLst/>
            <a:ahLst/>
            <a:cxnLst/>
            <a:rect l="l" t="t" r="r" b="b"/>
            <a:pathLst>
              <a:path w="7745496" h="1226287">
                <a:moveTo>
                  <a:pt x="0" y="0"/>
                </a:moveTo>
                <a:lnTo>
                  <a:pt x="7745496" y="0"/>
                </a:lnTo>
                <a:lnTo>
                  <a:pt x="7745496" y="1226287"/>
                </a:lnTo>
                <a:lnTo>
                  <a:pt x="0" y="1226287"/>
                </a:lnTo>
                <a:lnTo>
                  <a:pt x="0" y="0"/>
                </a:lnTo>
                <a:close/>
              </a:path>
            </a:pathLst>
          </a:custGeom>
          <a:blipFill>
            <a:blip r:embed="rId2"/>
            <a:stretch>
              <a:fillRect l="-833"/>
            </a:stretch>
          </a:blipFill>
        </p:spPr>
      </p:sp>
      <p:sp>
        <p:nvSpPr>
          <p:cNvPr id="4" name="Freeform 4"/>
          <p:cNvSpPr/>
          <p:nvPr/>
        </p:nvSpPr>
        <p:spPr>
          <a:xfrm>
            <a:off x="17231243" y="698454"/>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00059" y="701299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AutoShape 6"/>
          <p:cNvSpPr/>
          <p:nvPr/>
        </p:nvSpPr>
        <p:spPr>
          <a:xfrm rot="-2700000">
            <a:off x="-2646503" y="-1243700"/>
            <a:ext cx="5293007" cy="2487400"/>
          </a:xfrm>
          <a:prstGeom prst="rect">
            <a:avLst/>
          </a:prstGeom>
          <a:solidFill>
            <a:srgbClr val="213559"/>
          </a:solidFill>
        </p:spPr>
      </p:sp>
      <p:sp>
        <p:nvSpPr>
          <p:cNvPr id="7" name="AutoShape 7"/>
          <p:cNvSpPr/>
          <p:nvPr/>
        </p:nvSpPr>
        <p:spPr>
          <a:xfrm rot="-2700000">
            <a:off x="15641497" y="9043300"/>
            <a:ext cx="5293007" cy="2487400"/>
          </a:xfrm>
          <a:prstGeom prst="rect">
            <a:avLst/>
          </a:prstGeom>
          <a:solidFill>
            <a:srgbClr val="213559"/>
          </a:solidFill>
        </p:spPr>
      </p:sp>
      <p:sp>
        <p:nvSpPr>
          <p:cNvPr id="8" name="Freeform 8"/>
          <p:cNvSpPr/>
          <p:nvPr/>
        </p:nvSpPr>
        <p:spPr>
          <a:xfrm>
            <a:off x="9854468" y="4187326"/>
            <a:ext cx="7745496" cy="6099674"/>
          </a:xfrm>
          <a:custGeom>
            <a:avLst/>
            <a:gdLst/>
            <a:ahLst/>
            <a:cxnLst/>
            <a:rect l="l" t="t" r="r" b="b"/>
            <a:pathLst>
              <a:path w="7745496" h="6099674">
                <a:moveTo>
                  <a:pt x="0" y="0"/>
                </a:moveTo>
                <a:lnTo>
                  <a:pt x="7745496" y="0"/>
                </a:lnTo>
                <a:lnTo>
                  <a:pt x="7745496" y="6099674"/>
                </a:lnTo>
                <a:lnTo>
                  <a:pt x="0" y="6099674"/>
                </a:lnTo>
                <a:lnTo>
                  <a:pt x="0" y="0"/>
                </a:lnTo>
                <a:close/>
              </a:path>
            </a:pathLst>
          </a:custGeom>
          <a:blipFill>
            <a:blip r:embed="rId5"/>
            <a:stretch>
              <a:fillRect t="-6427" b="-6427"/>
            </a:stretch>
          </a:blipFill>
        </p:spPr>
      </p:sp>
      <p:sp>
        <p:nvSpPr>
          <p:cNvPr id="9" name="TextBox 9"/>
          <p:cNvSpPr txBox="1"/>
          <p:nvPr/>
        </p:nvSpPr>
        <p:spPr>
          <a:xfrm>
            <a:off x="3786333" y="1171575"/>
            <a:ext cx="10673482" cy="862231"/>
          </a:xfrm>
          <a:prstGeom prst="rect">
            <a:avLst/>
          </a:prstGeom>
        </p:spPr>
        <p:txBody>
          <a:bodyPr lIns="0" tIns="0" rIns="0" bIns="0" rtlCol="0" anchor="t">
            <a:spAutoFit/>
          </a:bodyPr>
          <a:lstStyle/>
          <a:p>
            <a:pPr algn="ctr">
              <a:lnSpc>
                <a:spcPts val="6492"/>
              </a:lnSpc>
            </a:pPr>
            <a:r>
              <a:rPr lang="en-US" sz="6625" spc="-390">
                <a:solidFill>
                  <a:srgbClr val="263F6B"/>
                </a:solidFill>
                <a:latin typeface="Montserrat Extra-Bold Italics"/>
              </a:rPr>
              <a:t>POPULARITY FILTERING</a:t>
            </a:r>
          </a:p>
        </p:txBody>
      </p:sp>
      <p:sp>
        <p:nvSpPr>
          <p:cNvPr id="10" name="TextBox 10"/>
          <p:cNvSpPr txBox="1"/>
          <p:nvPr/>
        </p:nvSpPr>
        <p:spPr>
          <a:xfrm>
            <a:off x="1056757" y="3056513"/>
            <a:ext cx="8797710" cy="2166940"/>
          </a:xfrm>
          <a:prstGeom prst="rect">
            <a:avLst/>
          </a:prstGeom>
        </p:spPr>
        <p:txBody>
          <a:bodyPr lIns="0" tIns="0" rIns="0" bIns="0" rtlCol="0" anchor="t">
            <a:spAutoFit/>
          </a:bodyPr>
          <a:lstStyle/>
          <a:p>
            <a:pPr marL="572477" lvl="1" indent="-286238">
              <a:lnSpc>
                <a:spcPts val="3447"/>
              </a:lnSpc>
              <a:buFont typeface="Arial"/>
              <a:buChar char="•"/>
            </a:pPr>
            <a:r>
              <a:rPr lang="en-US" sz="2651" spc="53">
                <a:solidFill>
                  <a:srgbClr val="263F6B"/>
                </a:solidFill>
                <a:latin typeface="Montserrat"/>
              </a:rPr>
              <a:t>The Below Work shows the Working of the Popularity based Recommendation.</a:t>
            </a:r>
          </a:p>
          <a:p>
            <a:pPr marL="572477" lvl="1" indent="-286238">
              <a:lnSpc>
                <a:spcPts val="3447"/>
              </a:lnSpc>
              <a:buFont typeface="Arial"/>
              <a:buChar char="•"/>
            </a:pPr>
            <a:r>
              <a:rPr lang="en-US" sz="2651" spc="53">
                <a:solidFill>
                  <a:srgbClr val="263F6B"/>
                </a:solidFill>
                <a:latin typeface="Montserrat"/>
              </a:rPr>
              <a:t>We have used Weight Rating Metric to sort the scores of every movies and select the top movies to be recommended.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231243" y="698454"/>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00059" y="701299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2700000">
            <a:off x="-2646503" y="-1243700"/>
            <a:ext cx="5293007" cy="2487400"/>
          </a:xfrm>
          <a:prstGeom prst="rect">
            <a:avLst/>
          </a:prstGeom>
          <a:solidFill>
            <a:srgbClr val="213559"/>
          </a:solidFill>
        </p:spPr>
      </p:sp>
      <p:sp>
        <p:nvSpPr>
          <p:cNvPr id="6" name="AutoShape 6"/>
          <p:cNvSpPr/>
          <p:nvPr/>
        </p:nvSpPr>
        <p:spPr>
          <a:xfrm rot="-2700000">
            <a:off x="15641497" y="9043300"/>
            <a:ext cx="5293007" cy="2487400"/>
          </a:xfrm>
          <a:prstGeom prst="rect">
            <a:avLst/>
          </a:prstGeom>
          <a:solidFill>
            <a:srgbClr val="213559"/>
          </a:solidFill>
        </p:spPr>
      </p:sp>
      <p:sp>
        <p:nvSpPr>
          <p:cNvPr id="7" name="Freeform 7"/>
          <p:cNvSpPr/>
          <p:nvPr/>
        </p:nvSpPr>
        <p:spPr>
          <a:xfrm>
            <a:off x="2750789" y="6739584"/>
            <a:ext cx="12489512" cy="3122378"/>
          </a:xfrm>
          <a:custGeom>
            <a:avLst/>
            <a:gdLst/>
            <a:ahLst/>
            <a:cxnLst/>
            <a:rect l="l" t="t" r="r" b="b"/>
            <a:pathLst>
              <a:path w="12489512" h="3122378">
                <a:moveTo>
                  <a:pt x="0" y="0"/>
                </a:moveTo>
                <a:lnTo>
                  <a:pt x="12489513" y="0"/>
                </a:lnTo>
                <a:lnTo>
                  <a:pt x="12489513" y="3122378"/>
                </a:lnTo>
                <a:lnTo>
                  <a:pt x="0" y="3122378"/>
                </a:lnTo>
                <a:lnTo>
                  <a:pt x="0" y="0"/>
                </a:lnTo>
                <a:close/>
              </a:path>
            </a:pathLst>
          </a:custGeom>
          <a:blipFill>
            <a:blip r:embed="rId4"/>
            <a:stretch>
              <a:fillRect/>
            </a:stretch>
          </a:blipFill>
        </p:spPr>
      </p:sp>
      <p:sp>
        <p:nvSpPr>
          <p:cNvPr id="8" name="TextBox 8"/>
          <p:cNvSpPr txBox="1"/>
          <p:nvPr/>
        </p:nvSpPr>
        <p:spPr>
          <a:xfrm>
            <a:off x="3786333" y="1171575"/>
            <a:ext cx="10934214" cy="862231"/>
          </a:xfrm>
          <a:prstGeom prst="rect">
            <a:avLst/>
          </a:prstGeom>
        </p:spPr>
        <p:txBody>
          <a:bodyPr lIns="0" tIns="0" rIns="0" bIns="0" rtlCol="0" anchor="t">
            <a:spAutoFit/>
          </a:bodyPr>
          <a:lstStyle/>
          <a:p>
            <a:pPr algn="ctr">
              <a:lnSpc>
                <a:spcPts val="6492"/>
              </a:lnSpc>
            </a:pPr>
            <a:r>
              <a:rPr lang="en-US" sz="6625" spc="-390">
                <a:solidFill>
                  <a:srgbClr val="263F6B"/>
                </a:solidFill>
                <a:latin typeface="Montserrat Extra-Bold Italics"/>
              </a:rPr>
              <a:t>COLLABRATIVE FILTERING</a:t>
            </a:r>
          </a:p>
        </p:txBody>
      </p:sp>
      <p:sp>
        <p:nvSpPr>
          <p:cNvPr id="9" name="TextBox 9"/>
          <p:cNvSpPr txBox="1"/>
          <p:nvPr/>
        </p:nvSpPr>
        <p:spPr>
          <a:xfrm>
            <a:off x="1559681" y="3066038"/>
            <a:ext cx="15310856" cy="2854325"/>
          </a:xfrm>
          <a:prstGeom prst="rect">
            <a:avLst/>
          </a:prstGeom>
        </p:spPr>
        <p:txBody>
          <a:bodyPr lIns="0" tIns="0" rIns="0" bIns="0" rtlCol="0" anchor="t">
            <a:spAutoFit/>
          </a:bodyPr>
          <a:lstStyle/>
          <a:p>
            <a:pPr marL="539751" lvl="1" indent="-269876">
              <a:lnSpc>
                <a:spcPts val="3250"/>
              </a:lnSpc>
              <a:buFont typeface="Arial"/>
              <a:buChar char="•"/>
            </a:pPr>
            <a:r>
              <a:rPr lang="en-US" sz="2500" spc="50">
                <a:solidFill>
                  <a:srgbClr val="263F6B"/>
                </a:solidFill>
                <a:latin typeface="Montserrat"/>
              </a:rPr>
              <a:t>In collaborative filtering the rating column is the most important attribute of the Data.</a:t>
            </a:r>
          </a:p>
          <a:p>
            <a:pPr marL="539751" lvl="1" indent="-269876">
              <a:lnSpc>
                <a:spcPts val="3250"/>
              </a:lnSpc>
              <a:buFont typeface="Arial"/>
              <a:buChar char="•"/>
            </a:pPr>
            <a:r>
              <a:rPr lang="en-US" sz="2500" spc="50">
                <a:solidFill>
                  <a:srgbClr val="263F6B"/>
                </a:solidFill>
                <a:latin typeface="Montserrat"/>
              </a:rPr>
              <a:t>Implemented using KNN model and cosine similarity metric.</a:t>
            </a:r>
          </a:p>
          <a:p>
            <a:pPr marL="539751" lvl="1" indent="-269876">
              <a:lnSpc>
                <a:spcPts val="3250"/>
              </a:lnSpc>
              <a:buFont typeface="Arial"/>
              <a:buChar char="•"/>
            </a:pPr>
            <a:r>
              <a:rPr lang="en-US" sz="2500" spc="50">
                <a:solidFill>
                  <a:srgbClr val="263F6B"/>
                </a:solidFill>
                <a:latin typeface="Montserrat"/>
              </a:rPr>
              <a:t>The model is trained on the movie features data, allowing it to find the nearest neighbors efficiently based on cosine similarity.</a:t>
            </a:r>
          </a:p>
          <a:p>
            <a:pPr marL="539751" lvl="1" indent="-269876">
              <a:lnSpc>
                <a:spcPts val="3250"/>
              </a:lnSpc>
              <a:buFont typeface="Arial"/>
              <a:buChar char="•"/>
            </a:pPr>
            <a:r>
              <a:rPr lang="en-US" sz="2500" spc="50">
                <a:solidFill>
                  <a:srgbClr val="263F6B"/>
                </a:solidFill>
                <a:latin typeface="Montserrat"/>
              </a:rPr>
              <a:t>The below code depicts the working of the collaborative filtering model of the movie 'Avatar'.</a:t>
            </a:r>
          </a:p>
          <a:p>
            <a:pPr algn="ctr">
              <a:lnSpc>
                <a:spcPts val="3250"/>
              </a:lnSpc>
              <a:spcBef>
                <a:spcPct val="0"/>
              </a:spcBef>
            </a:pPr>
            <a:endParaRPr lang="en-US" sz="2500" spc="50">
              <a:solidFill>
                <a:srgbClr val="263F6B"/>
              </a:solidFill>
              <a:latin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231243" y="698454"/>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00059" y="701299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2700000">
            <a:off x="-2646503" y="-1243700"/>
            <a:ext cx="5293007" cy="2487400"/>
          </a:xfrm>
          <a:prstGeom prst="rect">
            <a:avLst/>
          </a:prstGeom>
          <a:solidFill>
            <a:srgbClr val="213559"/>
          </a:solidFill>
        </p:spPr>
      </p:sp>
      <p:sp>
        <p:nvSpPr>
          <p:cNvPr id="6" name="AutoShape 6"/>
          <p:cNvSpPr/>
          <p:nvPr/>
        </p:nvSpPr>
        <p:spPr>
          <a:xfrm rot="-2700000">
            <a:off x="15641497" y="9043300"/>
            <a:ext cx="5293007" cy="2487400"/>
          </a:xfrm>
          <a:prstGeom prst="rect">
            <a:avLst/>
          </a:prstGeom>
          <a:solidFill>
            <a:srgbClr val="213559"/>
          </a:solidFill>
        </p:spPr>
      </p:sp>
      <p:sp>
        <p:nvSpPr>
          <p:cNvPr id="7" name="TextBox 7"/>
          <p:cNvSpPr txBox="1"/>
          <p:nvPr/>
        </p:nvSpPr>
        <p:spPr>
          <a:xfrm>
            <a:off x="1559681" y="3066038"/>
            <a:ext cx="15310856" cy="2444750"/>
          </a:xfrm>
          <a:prstGeom prst="rect">
            <a:avLst/>
          </a:prstGeom>
        </p:spPr>
        <p:txBody>
          <a:bodyPr lIns="0" tIns="0" rIns="0" bIns="0" rtlCol="0" anchor="t">
            <a:spAutoFit/>
          </a:bodyPr>
          <a:lstStyle/>
          <a:p>
            <a:pPr marL="539751" lvl="1" indent="-269876" algn="ctr">
              <a:lnSpc>
                <a:spcPts val="3250"/>
              </a:lnSpc>
              <a:buFont typeface="Arial"/>
              <a:buChar char="•"/>
            </a:pPr>
            <a:r>
              <a:rPr lang="en-US" sz="2500" spc="50">
                <a:solidFill>
                  <a:srgbClr val="263F6B"/>
                </a:solidFill>
                <a:latin typeface="Montserrat"/>
              </a:rPr>
              <a:t>In content filtering TF-IDF vectorizer is used to convert the text into the meaningful representation of numbers that fits into the machine learning algorithm.</a:t>
            </a:r>
          </a:p>
          <a:p>
            <a:pPr marL="539751" lvl="1" indent="-269876" algn="ctr">
              <a:lnSpc>
                <a:spcPts val="3250"/>
              </a:lnSpc>
              <a:buFont typeface="Arial"/>
              <a:buChar char="•"/>
            </a:pPr>
            <a:r>
              <a:rPr lang="en-US" sz="2500" spc="50">
                <a:solidFill>
                  <a:srgbClr val="263F6B"/>
                </a:solidFill>
                <a:latin typeface="Montserrat"/>
              </a:rPr>
              <a:t>TIt makes use of the attributes like cast, crew, spoken languages, genres and keywords .</a:t>
            </a:r>
          </a:p>
          <a:p>
            <a:pPr marL="539751" lvl="1" indent="-269876" algn="ctr">
              <a:lnSpc>
                <a:spcPts val="3250"/>
              </a:lnSpc>
              <a:buFont typeface="Arial"/>
              <a:buChar char="•"/>
            </a:pPr>
            <a:r>
              <a:rPr lang="en-US" sz="2500" spc="50">
                <a:solidFill>
                  <a:srgbClr val="263F6B"/>
                </a:solidFill>
                <a:latin typeface="Montserrat"/>
              </a:rPr>
              <a:t>The below code depicts the working of the content-based filtering model of the movie 'jumanji'.</a:t>
            </a:r>
          </a:p>
          <a:p>
            <a:pPr algn="ctr">
              <a:lnSpc>
                <a:spcPts val="3250"/>
              </a:lnSpc>
              <a:spcBef>
                <a:spcPct val="0"/>
              </a:spcBef>
            </a:pPr>
            <a:endParaRPr lang="en-US" sz="2500" spc="50">
              <a:solidFill>
                <a:srgbClr val="263F6B"/>
              </a:solidFill>
              <a:latin typeface="Montserrat"/>
            </a:endParaRPr>
          </a:p>
        </p:txBody>
      </p:sp>
      <p:sp>
        <p:nvSpPr>
          <p:cNvPr id="8" name="Freeform 8"/>
          <p:cNvSpPr/>
          <p:nvPr/>
        </p:nvSpPr>
        <p:spPr>
          <a:xfrm>
            <a:off x="2237270" y="6806156"/>
            <a:ext cx="12483277" cy="2989233"/>
          </a:xfrm>
          <a:custGeom>
            <a:avLst/>
            <a:gdLst/>
            <a:ahLst/>
            <a:cxnLst/>
            <a:rect l="l" t="t" r="r" b="b"/>
            <a:pathLst>
              <a:path w="12483277" h="2989233">
                <a:moveTo>
                  <a:pt x="0" y="0"/>
                </a:moveTo>
                <a:lnTo>
                  <a:pt x="12483277" y="0"/>
                </a:lnTo>
                <a:lnTo>
                  <a:pt x="12483277" y="2989234"/>
                </a:lnTo>
                <a:lnTo>
                  <a:pt x="0" y="2989234"/>
                </a:lnTo>
                <a:lnTo>
                  <a:pt x="0" y="0"/>
                </a:lnTo>
                <a:close/>
              </a:path>
            </a:pathLst>
          </a:custGeom>
          <a:blipFill>
            <a:blip r:embed="rId4"/>
            <a:stretch>
              <a:fillRect/>
            </a:stretch>
          </a:blipFill>
        </p:spPr>
      </p:sp>
      <p:sp>
        <p:nvSpPr>
          <p:cNvPr id="9" name="TextBox 9"/>
          <p:cNvSpPr txBox="1"/>
          <p:nvPr/>
        </p:nvSpPr>
        <p:spPr>
          <a:xfrm>
            <a:off x="3786333" y="1171575"/>
            <a:ext cx="10934214" cy="862231"/>
          </a:xfrm>
          <a:prstGeom prst="rect">
            <a:avLst/>
          </a:prstGeom>
        </p:spPr>
        <p:txBody>
          <a:bodyPr lIns="0" tIns="0" rIns="0" bIns="0" rtlCol="0" anchor="t">
            <a:spAutoFit/>
          </a:bodyPr>
          <a:lstStyle/>
          <a:p>
            <a:pPr algn="ctr">
              <a:lnSpc>
                <a:spcPts val="6492"/>
              </a:lnSpc>
            </a:pPr>
            <a:r>
              <a:rPr lang="en-US" sz="6625" spc="-390">
                <a:solidFill>
                  <a:srgbClr val="263F6B"/>
                </a:solidFill>
                <a:latin typeface="Montserrat Extra-Bold Italics"/>
              </a:rPr>
              <a:t>CONTENT FILTERING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F4F4F4">
              <a:alpha val="6667"/>
            </a:srgbClr>
          </a:solidFill>
        </p:spPr>
      </p:sp>
      <p:grpSp>
        <p:nvGrpSpPr>
          <p:cNvPr id="3" name="Group 3"/>
          <p:cNvGrpSpPr>
            <a:grpSpLocks noChangeAspect="1"/>
          </p:cNvGrpSpPr>
          <p:nvPr/>
        </p:nvGrpSpPr>
        <p:grpSpPr>
          <a:xfrm>
            <a:off x="4260311" y="2444859"/>
            <a:ext cx="9767377" cy="7842141"/>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l="-5425" r="-5425"/>
              </a:stretch>
            </a:blipFill>
          </p:spPr>
        </p:sp>
      </p:grpSp>
      <p:sp>
        <p:nvSpPr>
          <p:cNvPr id="8" name="TextBox 8"/>
          <p:cNvSpPr txBox="1"/>
          <p:nvPr/>
        </p:nvSpPr>
        <p:spPr>
          <a:xfrm>
            <a:off x="4260311" y="801831"/>
            <a:ext cx="9767377" cy="1680869"/>
          </a:xfrm>
          <a:prstGeom prst="rect">
            <a:avLst/>
          </a:prstGeom>
        </p:spPr>
        <p:txBody>
          <a:bodyPr lIns="0" tIns="0" rIns="0" bIns="0" rtlCol="0" anchor="t">
            <a:spAutoFit/>
          </a:bodyPr>
          <a:lstStyle/>
          <a:p>
            <a:pPr algn="ctr">
              <a:lnSpc>
                <a:spcPts val="6459"/>
              </a:lnSpc>
            </a:pPr>
            <a:r>
              <a:rPr lang="en-US" sz="6591" spc="-388">
                <a:solidFill>
                  <a:srgbClr val="FFFFFF"/>
                </a:solidFill>
                <a:latin typeface="Montserrat Extra-Bold Italics"/>
              </a:rPr>
              <a:t>STREAMLIT WEB APP HOMEPAGE</a:t>
            </a:r>
          </a:p>
        </p:txBody>
      </p:sp>
      <p:sp>
        <p:nvSpPr>
          <p:cNvPr id="9" name="AutoShape 9"/>
          <p:cNvSpPr/>
          <p:nvPr/>
        </p:nvSpPr>
        <p:spPr>
          <a:xfrm rot="-8231889">
            <a:off x="-10507643" y="6538090"/>
            <a:ext cx="16230600" cy="10441156"/>
          </a:xfrm>
          <a:prstGeom prst="rect">
            <a:avLst/>
          </a:prstGeom>
          <a:solidFill>
            <a:srgbClr val="F4F4F4"/>
          </a:solid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000000">
              <a:alpha val="6667"/>
            </a:srgbClr>
          </a:solidFill>
        </p:spPr>
      </p:sp>
      <p:grpSp>
        <p:nvGrpSpPr>
          <p:cNvPr id="3" name="Group 3"/>
          <p:cNvGrpSpPr>
            <a:grpSpLocks noChangeAspect="1"/>
          </p:cNvGrpSpPr>
          <p:nvPr/>
        </p:nvGrpSpPr>
        <p:grpSpPr>
          <a:xfrm>
            <a:off x="3860120" y="1938707"/>
            <a:ext cx="10397789" cy="8348293"/>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l="-5833" t="-28194" r="-38488" b="-1331"/>
              </a:stretch>
            </a:blipFill>
          </p:spPr>
        </p:sp>
      </p:grpSp>
      <p:sp>
        <p:nvSpPr>
          <p:cNvPr id="8" name="TextBox 8"/>
          <p:cNvSpPr txBox="1"/>
          <p:nvPr/>
        </p:nvSpPr>
        <p:spPr>
          <a:xfrm>
            <a:off x="3584834" y="645756"/>
            <a:ext cx="10934214" cy="861378"/>
          </a:xfrm>
          <a:prstGeom prst="rect">
            <a:avLst/>
          </a:prstGeom>
        </p:spPr>
        <p:txBody>
          <a:bodyPr lIns="0" tIns="0" rIns="0" bIns="0" rtlCol="0" anchor="t">
            <a:spAutoFit/>
          </a:bodyPr>
          <a:lstStyle/>
          <a:p>
            <a:pPr algn="ctr">
              <a:lnSpc>
                <a:spcPts val="6492"/>
              </a:lnSpc>
            </a:pPr>
            <a:r>
              <a:rPr lang="en-US" sz="6625" spc="-390">
                <a:solidFill>
                  <a:srgbClr val="FFFFFF"/>
                </a:solidFill>
                <a:latin typeface="Montserrat Extra-Bold Italics"/>
              </a:rPr>
              <a:t>CONTENT BASED SYSTEM</a:t>
            </a:r>
          </a:p>
        </p:txBody>
      </p:sp>
      <p:sp>
        <p:nvSpPr>
          <p:cNvPr id="9" name="AutoShape 9"/>
          <p:cNvSpPr/>
          <p:nvPr/>
        </p:nvSpPr>
        <p:spPr>
          <a:xfrm rot="-7977809">
            <a:off x="-10507643" y="6538090"/>
            <a:ext cx="16230600" cy="10441156"/>
          </a:xfrm>
          <a:prstGeom prst="rect">
            <a:avLst/>
          </a:prstGeom>
          <a:solidFill>
            <a:srgbClr val="F4F4F4"/>
          </a:solid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000000">
              <a:alpha val="6667"/>
            </a:srgbClr>
          </a:solidFill>
        </p:spPr>
      </p:sp>
      <p:grpSp>
        <p:nvGrpSpPr>
          <p:cNvPr id="3" name="Group 3"/>
          <p:cNvGrpSpPr>
            <a:grpSpLocks noChangeAspect="1"/>
          </p:cNvGrpSpPr>
          <p:nvPr/>
        </p:nvGrpSpPr>
        <p:grpSpPr>
          <a:xfrm>
            <a:off x="4193369" y="2109737"/>
            <a:ext cx="10184771" cy="8177263"/>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20662" b="-20662"/>
              </a:stretch>
            </a:blipFill>
          </p:spPr>
        </p:sp>
      </p:grpSp>
      <p:sp>
        <p:nvSpPr>
          <p:cNvPr id="8" name="TextBox 8"/>
          <p:cNvSpPr txBox="1"/>
          <p:nvPr/>
        </p:nvSpPr>
        <p:spPr>
          <a:xfrm>
            <a:off x="3818647" y="804940"/>
            <a:ext cx="10934214" cy="861378"/>
          </a:xfrm>
          <a:prstGeom prst="rect">
            <a:avLst/>
          </a:prstGeom>
        </p:spPr>
        <p:txBody>
          <a:bodyPr lIns="0" tIns="0" rIns="0" bIns="0" rtlCol="0" anchor="t">
            <a:spAutoFit/>
          </a:bodyPr>
          <a:lstStyle/>
          <a:p>
            <a:pPr algn="ctr">
              <a:lnSpc>
                <a:spcPts val="6492"/>
              </a:lnSpc>
            </a:pPr>
            <a:r>
              <a:rPr lang="en-US" sz="6625" spc="-390" dirty="0">
                <a:solidFill>
                  <a:srgbClr val="FFFFFF"/>
                </a:solidFill>
                <a:latin typeface="Montserrat Extra-Bold Italics"/>
              </a:rPr>
              <a:t>COLLABORATIVE SYSTEM</a:t>
            </a:r>
          </a:p>
        </p:txBody>
      </p:sp>
      <p:sp>
        <p:nvSpPr>
          <p:cNvPr id="9" name="AutoShape 9"/>
          <p:cNvSpPr/>
          <p:nvPr/>
        </p:nvSpPr>
        <p:spPr>
          <a:xfrm rot="-7401993">
            <a:off x="-10507643" y="6538090"/>
            <a:ext cx="16230600" cy="10441156"/>
          </a:xfrm>
          <a:prstGeom prst="rect">
            <a:avLst/>
          </a:prstGeom>
          <a:solidFill>
            <a:srgbClr val="F4F4F4"/>
          </a:solid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000000">
              <a:alpha val="6667"/>
            </a:srgbClr>
          </a:solidFill>
        </p:spPr>
      </p:sp>
      <p:grpSp>
        <p:nvGrpSpPr>
          <p:cNvPr id="3" name="Group 3"/>
          <p:cNvGrpSpPr>
            <a:grpSpLocks noChangeAspect="1"/>
          </p:cNvGrpSpPr>
          <p:nvPr/>
        </p:nvGrpSpPr>
        <p:grpSpPr>
          <a:xfrm>
            <a:off x="4307301" y="2153147"/>
            <a:ext cx="10130704" cy="8133853"/>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l="-897" t="-17476" r="-37765"/>
              </a:stretch>
            </a:blipFill>
          </p:spPr>
        </p:sp>
      </p:grpSp>
      <p:sp>
        <p:nvSpPr>
          <p:cNvPr id="8" name="TextBox 8"/>
          <p:cNvSpPr txBox="1"/>
          <p:nvPr/>
        </p:nvSpPr>
        <p:spPr>
          <a:xfrm>
            <a:off x="3429000" y="1050104"/>
            <a:ext cx="12292421" cy="861378"/>
          </a:xfrm>
          <a:prstGeom prst="rect">
            <a:avLst/>
          </a:prstGeom>
        </p:spPr>
        <p:txBody>
          <a:bodyPr lIns="0" tIns="0" rIns="0" bIns="0" rtlCol="0" anchor="t">
            <a:spAutoFit/>
          </a:bodyPr>
          <a:lstStyle/>
          <a:p>
            <a:pPr algn="ctr">
              <a:lnSpc>
                <a:spcPts val="6492"/>
              </a:lnSpc>
            </a:pPr>
            <a:r>
              <a:rPr lang="en-US" sz="6625" spc="-390" dirty="0">
                <a:solidFill>
                  <a:srgbClr val="FFFFFF"/>
                </a:solidFill>
                <a:latin typeface="Montserrat Extra-Bold Italics"/>
              </a:rPr>
              <a:t>POPULARITY BASED SYSTEM</a:t>
            </a:r>
          </a:p>
        </p:txBody>
      </p:sp>
      <p:sp>
        <p:nvSpPr>
          <p:cNvPr id="9" name="AutoShape 9"/>
          <p:cNvSpPr/>
          <p:nvPr/>
        </p:nvSpPr>
        <p:spPr>
          <a:xfrm rot="-7036912">
            <a:off x="-10507643" y="6538090"/>
            <a:ext cx="16230600" cy="10441156"/>
          </a:xfrm>
          <a:prstGeom prst="rect">
            <a:avLst/>
          </a:prstGeom>
          <a:solidFill>
            <a:srgbClr val="F4F4F4"/>
          </a:solid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263F6B">
              <a:alpha val="4706"/>
            </a:srgbClr>
          </a:solidFill>
        </p:spPr>
      </p:sp>
      <p:sp>
        <p:nvSpPr>
          <p:cNvPr id="3" name="Freeform 3"/>
          <p:cNvSpPr/>
          <p:nvPr/>
        </p:nvSpPr>
        <p:spPr>
          <a:xfrm>
            <a:off x="1297214" y="-726996"/>
            <a:ext cx="11740992" cy="11740992"/>
          </a:xfrm>
          <a:custGeom>
            <a:avLst/>
            <a:gdLst/>
            <a:ahLst/>
            <a:cxnLst/>
            <a:rect l="l" t="t" r="r" b="b"/>
            <a:pathLst>
              <a:path w="11740992" h="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700" y="615601"/>
            <a:ext cx="16230600" cy="9055797"/>
          </a:xfrm>
          <a:prstGeom prst="rect">
            <a:avLst/>
          </a:prstGeom>
          <a:solidFill>
            <a:srgbClr val="F4F4F4"/>
          </a:solidFill>
        </p:spPr>
      </p:sp>
      <p:grpSp>
        <p:nvGrpSpPr>
          <p:cNvPr id="5" name="Group 5"/>
          <p:cNvGrpSpPr/>
          <p:nvPr/>
        </p:nvGrpSpPr>
        <p:grpSpPr>
          <a:xfrm>
            <a:off x="-330479" y="-247859"/>
            <a:ext cx="8456256" cy="10782718"/>
            <a:chOff x="0" y="0"/>
            <a:chExt cx="11275007" cy="14376958"/>
          </a:xfrm>
        </p:grpSpPr>
        <p:pic>
          <p:nvPicPr>
            <p:cNvPr id="6" name="Picture 6"/>
            <p:cNvPicPr>
              <a:picLocks noChangeAspect="1"/>
            </p:cNvPicPr>
            <p:nvPr/>
          </p:nvPicPr>
          <p:blipFill>
            <a:blip r:embed="rId4"/>
            <a:srcRect l="27994" r="27994"/>
            <a:stretch>
              <a:fillRect/>
            </a:stretch>
          </p:blipFill>
          <p:spPr>
            <a:xfrm>
              <a:off x="0" y="0"/>
              <a:ext cx="11275007" cy="14376958"/>
            </a:xfrm>
            <a:prstGeom prst="rect">
              <a:avLst/>
            </a:prstGeom>
          </p:spPr>
        </p:pic>
      </p:grpSp>
      <p:sp>
        <p:nvSpPr>
          <p:cNvPr id="7" name="TextBox 7"/>
          <p:cNvSpPr txBox="1"/>
          <p:nvPr/>
        </p:nvSpPr>
        <p:spPr>
          <a:xfrm>
            <a:off x="9144000" y="1473322"/>
            <a:ext cx="6123635" cy="798542"/>
          </a:xfrm>
          <a:prstGeom prst="rect">
            <a:avLst/>
          </a:prstGeom>
        </p:spPr>
        <p:txBody>
          <a:bodyPr lIns="0" tIns="0" rIns="0" bIns="0" rtlCol="0" anchor="t">
            <a:spAutoFit/>
          </a:bodyPr>
          <a:lstStyle/>
          <a:p>
            <a:pPr algn="just">
              <a:lnSpc>
                <a:spcPts val="5958"/>
              </a:lnSpc>
            </a:pPr>
            <a:r>
              <a:rPr lang="en-US" sz="6080" spc="-358">
                <a:solidFill>
                  <a:srgbClr val="212423"/>
                </a:solidFill>
                <a:latin typeface="Montserrat Extra-Bold Italics"/>
              </a:rPr>
              <a:t>TECHNOLOGIES</a:t>
            </a:r>
          </a:p>
        </p:txBody>
      </p:sp>
      <p:sp>
        <p:nvSpPr>
          <p:cNvPr id="8" name="Freeform 8"/>
          <p:cNvSpPr/>
          <p:nvPr/>
        </p:nvSpPr>
        <p:spPr>
          <a:xfrm>
            <a:off x="15071134" y="105448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AutoShape 9"/>
          <p:cNvSpPr/>
          <p:nvPr/>
        </p:nvSpPr>
        <p:spPr>
          <a:xfrm rot="-5400000">
            <a:off x="13018986" y="5376538"/>
            <a:ext cx="6492240" cy="0"/>
          </a:xfrm>
          <a:prstGeom prst="line">
            <a:avLst/>
          </a:prstGeom>
          <a:ln w="9525" cap="rnd">
            <a:solidFill>
              <a:srgbClr val="17181E"/>
            </a:solidFill>
            <a:prstDash val="solid"/>
            <a:headEnd type="none" w="sm" len="sm"/>
            <a:tailEnd type="none" w="sm" len="sm"/>
          </a:ln>
        </p:spPr>
      </p:sp>
      <p:grpSp>
        <p:nvGrpSpPr>
          <p:cNvPr id="10" name="Group 10"/>
          <p:cNvGrpSpPr>
            <a:grpSpLocks noChangeAspect="1"/>
          </p:cNvGrpSpPr>
          <p:nvPr/>
        </p:nvGrpSpPr>
        <p:grpSpPr>
          <a:xfrm>
            <a:off x="8758366" y="3708590"/>
            <a:ext cx="1308969" cy="1308964"/>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a:ln w="123825">
              <a:solidFill>
                <a:srgbClr val="3858FF"/>
              </a:solidFill>
            </a:ln>
          </p:spPr>
        </p:sp>
      </p:grpSp>
      <p:grpSp>
        <p:nvGrpSpPr>
          <p:cNvPr id="12" name="Group 12"/>
          <p:cNvGrpSpPr>
            <a:grpSpLocks noChangeAspect="1"/>
          </p:cNvGrpSpPr>
          <p:nvPr/>
        </p:nvGrpSpPr>
        <p:grpSpPr>
          <a:xfrm>
            <a:off x="8758366" y="5484639"/>
            <a:ext cx="1308969" cy="1308964"/>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2781" b="-2781"/>
              </a:stretch>
            </a:blipFill>
            <a:ln w="123825">
              <a:solidFill>
                <a:srgbClr val="3858FF"/>
              </a:solidFill>
            </a:ln>
          </p:spPr>
        </p:sp>
      </p:grpSp>
      <p:grpSp>
        <p:nvGrpSpPr>
          <p:cNvPr id="14" name="Group 14"/>
          <p:cNvGrpSpPr>
            <a:grpSpLocks noChangeAspect="1"/>
          </p:cNvGrpSpPr>
          <p:nvPr/>
        </p:nvGrpSpPr>
        <p:grpSpPr>
          <a:xfrm>
            <a:off x="8758366" y="7259719"/>
            <a:ext cx="1308969" cy="1308964"/>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99" r="-24999"/>
              </a:stretch>
            </a:blipFill>
            <a:ln w="123825">
              <a:solidFill>
                <a:srgbClr val="3858FF"/>
              </a:solidFill>
            </a:ln>
          </p:spPr>
        </p:sp>
      </p:grpSp>
      <p:sp>
        <p:nvSpPr>
          <p:cNvPr id="16" name="TextBox 16"/>
          <p:cNvSpPr txBox="1"/>
          <p:nvPr/>
        </p:nvSpPr>
        <p:spPr>
          <a:xfrm>
            <a:off x="8954377" y="2771186"/>
            <a:ext cx="5153535" cy="423054"/>
          </a:xfrm>
          <a:prstGeom prst="rect">
            <a:avLst/>
          </a:prstGeom>
        </p:spPr>
        <p:txBody>
          <a:bodyPr lIns="0" tIns="0" rIns="0" bIns="0" rtlCol="0" anchor="t">
            <a:spAutoFit/>
          </a:bodyPr>
          <a:lstStyle/>
          <a:p>
            <a:pPr algn="just">
              <a:lnSpc>
                <a:spcPts val="3495"/>
              </a:lnSpc>
              <a:spcBef>
                <a:spcPct val="0"/>
              </a:spcBef>
            </a:pPr>
            <a:r>
              <a:rPr lang="en-US" sz="2688" spc="53">
                <a:solidFill>
                  <a:srgbClr val="212423"/>
                </a:solidFill>
                <a:latin typeface="Montserrat"/>
              </a:rPr>
              <a:t>The data of your company :</a:t>
            </a:r>
          </a:p>
        </p:txBody>
      </p:sp>
      <p:sp>
        <p:nvSpPr>
          <p:cNvPr id="17" name="TextBox 17"/>
          <p:cNvSpPr txBox="1"/>
          <p:nvPr/>
        </p:nvSpPr>
        <p:spPr>
          <a:xfrm>
            <a:off x="10235534" y="4324074"/>
            <a:ext cx="2553569" cy="355999"/>
          </a:xfrm>
          <a:prstGeom prst="rect">
            <a:avLst/>
          </a:prstGeom>
        </p:spPr>
        <p:txBody>
          <a:bodyPr lIns="0" tIns="0" rIns="0" bIns="0" rtlCol="0" anchor="t">
            <a:spAutoFit/>
          </a:bodyPr>
          <a:lstStyle/>
          <a:p>
            <a:pPr>
              <a:lnSpc>
                <a:spcPts val="2953"/>
              </a:lnSpc>
            </a:pPr>
            <a:r>
              <a:rPr lang="en-US" sz="2109" u="none" spc="42">
                <a:solidFill>
                  <a:srgbClr val="212423"/>
                </a:solidFill>
                <a:latin typeface="Montserrat"/>
              </a:rPr>
              <a:t>Python</a:t>
            </a:r>
          </a:p>
        </p:txBody>
      </p:sp>
      <p:sp>
        <p:nvSpPr>
          <p:cNvPr id="18" name="TextBox 18"/>
          <p:cNvSpPr txBox="1"/>
          <p:nvPr/>
        </p:nvSpPr>
        <p:spPr>
          <a:xfrm>
            <a:off x="10198335" y="3825663"/>
            <a:ext cx="6355378" cy="381000"/>
          </a:xfrm>
          <a:prstGeom prst="rect">
            <a:avLst/>
          </a:prstGeom>
        </p:spPr>
        <p:txBody>
          <a:bodyPr lIns="0" tIns="0" rIns="0" bIns="0" rtlCol="0" anchor="t">
            <a:spAutoFit/>
          </a:bodyPr>
          <a:lstStyle/>
          <a:p>
            <a:pPr marL="0" lvl="0" indent="0">
              <a:lnSpc>
                <a:spcPts val="3037"/>
              </a:lnSpc>
              <a:spcBef>
                <a:spcPct val="0"/>
              </a:spcBef>
            </a:pPr>
            <a:r>
              <a:rPr lang="en-US" sz="2531" spc="50">
                <a:solidFill>
                  <a:srgbClr val="212423"/>
                </a:solidFill>
                <a:latin typeface="Montserrat"/>
              </a:rPr>
              <a:t>Languages used:-</a:t>
            </a:r>
          </a:p>
        </p:txBody>
      </p:sp>
      <p:sp>
        <p:nvSpPr>
          <p:cNvPr id="19" name="TextBox 19"/>
          <p:cNvSpPr txBox="1"/>
          <p:nvPr/>
        </p:nvSpPr>
        <p:spPr>
          <a:xfrm>
            <a:off x="10198335" y="5482997"/>
            <a:ext cx="6355378" cy="381000"/>
          </a:xfrm>
          <a:prstGeom prst="rect">
            <a:avLst/>
          </a:prstGeom>
        </p:spPr>
        <p:txBody>
          <a:bodyPr lIns="0" tIns="0" rIns="0" bIns="0" rtlCol="0" anchor="t">
            <a:spAutoFit/>
          </a:bodyPr>
          <a:lstStyle/>
          <a:p>
            <a:pPr marL="0" lvl="0" indent="0">
              <a:lnSpc>
                <a:spcPts val="3037"/>
              </a:lnSpc>
              <a:spcBef>
                <a:spcPct val="0"/>
              </a:spcBef>
            </a:pPr>
            <a:r>
              <a:rPr lang="en-US" sz="2531" spc="50">
                <a:solidFill>
                  <a:srgbClr val="212423"/>
                </a:solidFill>
                <a:latin typeface="Montserrat"/>
              </a:rPr>
              <a:t>Algorithms:-</a:t>
            </a:r>
          </a:p>
        </p:txBody>
      </p:sp>
      <p:sp>
        <p:nvSpPr>
          <p:cNvPr id="20" name="TextBox 20"/>
          <p:cNvSpPr txBox="1"/>
          <p:nvPr/>
        </p:nvSpPr>
        <p:spPr>
          <a:xfrm>
            <a:off x="10067335" y="5905795"/>
            <a:ext cx="4453453" cy="898364"/>
          </a:xfrm>
          <a:prstGeom prst="rect">
            <a:avLst/>
          </a:prstGeom>
        </p:spPr>
        <p:txBody>
          <a:bodyPr lIns="0" tIns="0" rIns="0" bIns="0" rtlCol="0" anchor="t">
            <a:spAutoFit/>
          </a:bodyPr>
          <a:lstStyle/>
          <a:p>
            <a:pPr>
              <a:lnSpc>
                <a:spcPts val="2458"/>
              </a:lnSpc>
            </a:pPr>
            <a:endParaRPr/>
          </a:p>
          <a:p>
            <a:pPr marL="379191" lvl="1" indent="-189596">
              <a:lnSpc>
                <a:spcPts val="2458"/>
              </a:lnSpc>
              <a:buFont typeface="Arial"/>
              <a:buChar char="•"/>
            </a:pPr>
            <a:r>
              <a:rPr lang="en-US" sz="1756" spc="35">
                <a:solidFill>
                  <a:srgbClr val="212423"/>
                </a:solidFill>
                <a:latin typeface="Montserrat"/>
              </a:rPr>
              <a:t> KNN(K-Nearest Neighbours)</a:t>
            </a:r>
          </a:p>
          <a:p>
            <a:pPr marL="379191" lvl="1" indent="-189596">
              <a:lnSpc>
                <a:spcPts val="2458"/>
              </a:lnSpc>
              <a:buFont typeface="Arial"/>
              <a:buChar char="•"/>
            </a:pPr>
            <a:r>
              <a:rPr lang="en-US" sz="1756" spc="35">
                <a:solidFill>
                  <a:srgbClr val="212423"/>
                </a:solidFill>
                <a:latin typeface="Montserrat"/>
              </a:rPr>
              <a:t> NLP concepts like TF -IDF</a:t>
            </a:r>
          </a:p>
        </p:txBody>
      </p:sp>
      <p:sp>
        <p:nvSpPr>
          <p:cNvPr id="21" name="TextBox 21"/>
          <p:cNvSpPr txBox="1"/>
          <p:nvPr/>
        </p:nvSpPr>
        <p:spPr>
          <a:xfrm>
            <a:off x="10235534" y="7435786"/>
            <a:ext cx="6355378" cy="381000"/>
          </a:xfrm>
          <a:prstGeom prst="rect">
            <a:avLst/>
          </a:prstGeom>
        </p:spPr>
        <p:txBody>
          <a:bodyPr lIns="0" tIns="0" rIns="0" bIns="0" rtlCol="0" anchor="t">
            <a:spAutoFit/>
          </a:bodyPr>
          <a:lstStyle/>
          <a:p>
            <a:pPr marL="0" lvl="0" indent="0">
              <a:lnSpc>
                <a:spcPts val="3037"/>
              </a:lnSpc>
              <a:spcBef>
                <a:spcPct val="0"/>
              </a:spcBef>
            </a:pPr>
            <a:r>
              <a:rPr lang="en-US" sz="2531" spc="50">
                <a:solidFill>
                  <a:srgbClr val="212423"/>
                </a:solidFill>
                <a:latin typeface="Montserrat"/>
              </a:rPr>
              <a:t>Framework:-</a:t>
            </a:r>
          </a:p>
        </p:txBody>
      </p:sp>
      <p:sp>
        <p:nvSpPr>
          <p:cNvPr id="22" name="TextBox 22"/>
          <p:cNvSpPr txBox="1"/>
          <p:nvPr/>
        </p:nvSpPr>
        <p:spPr>
          <a:xfrm>
            <a:off x="10198335" y="8020358"/>
            <a:ext cx="4453453" cy="709755"/>
          </a:xfrm>
          <a:prstGeom prst="rect">
            <a:avLst/>
          </a:prstGeom>
        </p:spPr>
        <p:txBody>
          <a:bodyPr lIns="0" tIns="0" rIns="0" bIns="0" rtlCol="0" anchor="t">
            <a:spAutoFit/>
          </a:bodyPr>
          <a:lstStyle/>
          <a:p>
            <a:pPr marL="444084" lvl="1" indent="-222042">
              <a:lnSpc>
                <a:spcPts val="2879"/>
              </a:lnSpc>
              <a:buFont typeface="Arial"/>
              <a:buChar char="•"/>
            </a:pPr>
            <a:r>
              <a:rPr lang="en-US" sz="2056" spc="41">
                <a:solidFill>
                  <a:srgbClr val="212423"/>
                </a:solidFill>
                <a:latin typeface="Montserrat"/>
              </a:rPr>
              <a:t>Streamlit</a:t>
            </a:r>
          </a:p>
          <a:p>
            <a:pPr marL="444084" lvl="1" indent="-222042">
              <a:lnSpc>
                <a:spcPts val="2879"/>
              </a:lnSpc>
              <a:buFont typeface="Arial"/>
              <a:buChar char="•"/>
            </a:pPr>
            <a:r>
              <a:rPr lang="en-US" sz="2056" spc="41">
                <a:solidFill>
                  <a:srgbClr val="212423"/>
                </a:solidFill>
                <a:latin typeface="Montserrat"/>
              </a:rPr>
              <a:t>Natural language Processing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flipH="1">
            <a:off x="6305562" y="-995510"/>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700" y="3703457"/>
            <a:ext cx="16230600" cy="5554843"/>
          </a:xfrm>
          <a:prstGeom prst="rect">
            <a:avLst/>
          </a:prstGeom>
          <a:solidFill>
            <a:srgbClr val="213559"/>
          </a:solidFill>
        </p:spPr>
      </p:sp>
      <p:grpSp>
        <p:nvGrpSpPr>
          <p:cNvPr id="5" name="Group 5"/>
          <p:cNvGrpSpPr>
            <a:grpSpLocks noChangeAspect="1"/>
          </p:cNvGrpSpPr>
          <p:nvPr/>
        </p:nvGrpSpPr>
        <p:grpSpPr>
          <a:xfrm>
            <a:off x="9639230" y="-203728"/>
            <a:ext cx="8944351" cy="10694456"/>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a:stretch>
            </a:blipFill>
          </p:spPr>
        </p:sp>
      </p:grpSp>
      <p:sp>
        <p:nvSpPr>
          <p:cNvPr id="7" name="TextBox 7"/>
          <p:cNvSpPr txBox="1"/>
          <p:nvPr/>
        </p:nvSpPr>
        <p:spPr>
          <a:xfrm>
            <a:off x="1028700" y="1200150"/>
            <a:ext cx="5935366" cy="2097024"/>
          </a:xfrm>
          <a:prstGeom prst="rect">
            <a:avLst/>
          </a:prstGeom>
        </p:spPr>
        <p:txBody>
          <a:bodyPr lIns="0" tIns="0" rIns="0" bIns="0" rtlCol="0" anchor="t">
            <a:spAutoFit/>
          </a:bodyPr>
          <a:lstStyle/>
          <a:p>
            <a:pPr>
              <a:lnSpc>
                <a:spcPts val="8071"/>
              </a:lnSpc>
            </a:pPr>
            <a:r>
              <a:rPr lang="en-US" sz="8236" spc="-485">
                <a:solidFill>
                  <a:srgbClr val="263F6B"/>
                </a:solidFill>
                <a:latin typeface="Montserrat Extra-Bold Italics"/>
              </a:rPr>
              <a:t>TABLE OF CONTENTS</a:t>
            </a:r>
          </a:p>
        </p:txBody>
      </p:sp>
      <p:sp>
        <p:nvSpPr>
          <p:cNvPr id="8" name="TextBox 8"/>
          <p:cNvSpPr txBox="1"/>
          <p:nvPr/>
        </p:nvSpPr>
        <p:spPr>
          <a:xfrm>
            <a:off x="1028700" y="3579809"/>
            <a:ext cx="6123635" cy="5583554"/>
          </a:xfrm>
          <a:prstGeom prst="rect">
            <a:avLst/>
          </a:prstGeom>
        </p:spPr>
        <p:txBody>
          <a:bodyPr lIns="0" tIns="0" rIns="0" bIns="0" rtlCol="0" anchor="t">
            <a:spAutoFit/>
          </a:bodyPr>
          <a:lstStyle/>
          <a:p>
            <a:pPr marL="474981" lvl="1" indent="-237491">
              <a:lnSpc>
                <a:spcPts val="4950"/>
              </a:lnSpc>
              <a:buFont typeface="Arial"/>
              <a:buChar char="•"/>
            </a:pPr>
            <a:r>
              <a:rPr lang="en-US" sz="2200" spc="44">
                <a:solidFill>
                  <a:srgbClr val="FFFFFF"/>
                </a:solidFill>
                <a:latin typeface="Montserrat"/>
              </a:rPr>
              <a:t>Overview</a:t>
            </a:r>
          </a:p>
          <a:p>
            <a:pPr marL="474981" lvl="1" indent="-237491">
              <a:lnSpc>
                <a:spcPts val="4950"/>
              </a:lnSpc>
              <a:buFont typeface="Arial"/>
              <a:buChar char="•"/>
            </a:pPr>
            <a:r>
              <a:rPr lang="en-US" sz="2200" spc="44">
                <a:solidFill>
                  <a:srgbClr val="FFFFFF"/>
                </a:solidFill>
                <a:latin typeface="Montserrat"/>
              </a:rPr>
              <a:t>Problem Statement</a:t>
            </a:r>
          </a:p>
          <a:p>
            <a:pPr marL="474981" lvl="1" indent="-237491">
              <a:lnSpc>
                <a:spcPts val="4950"/>
              </a:lnSpc>
              <a:buFont typeface="Arial"/>
              <a:buChar char="•"/>
            </a:pPr>
            <a:r>
              <a:rPr lang="en-US" sz="2200" spc="44">
                <a:solidFill>
                  <a:srgbClr val="FFFFFF"/>
                </a:solidFill>
                <a:latin typeface="Montserrat"/>
              </a:rPr>
              <a:t>Timeline</a:t>
            </a:r>
          </a:p>
          <a:p>
            <a:pPr marL="474981" lvl="1" indent="-237491">
              <a:lnSpc>
                <a:spcPts val="4950"/>
              </a:lnSpc>
              <a:buFont typeface="Arial"/>
              <a:buChar char="•"/>
            </a:pPr>
            <a:r>
              <a:rPr lang="en-US" sz="2200" spc="44">
                <a:solidFill>
                  <a:srgbClr val="FFFFFF"/>
                </a:solidFill>
                <a:latin typeface="Montserrat"/>
              </a:rPr>
              <a:t>Recommendation System</a:t>
            </a:r>
          </a:p>
          <a:p>
            <a:pPr marL="474981" lvl="1" indent="-237491">
              <a:lnSpc>
                <a:spcPts val="4950"/>
              </a:lnSpc>
              <a:buFont typeface="Arial"/>
              <a:buChar char="•"/>
            </a:pPr>
            <a:r>
              <a:rPr lang="en-US" sz="2200" spc="44">
                <a:solidFill>
                  <a:srgbClr val="FFFFFF"/>
                </a:solidFill>
                <a:latin typeface="Montserrat"/>
              </a:rPr>
              <a:t>Literature Survey</a:t>
            </a:r>
          </a:p>
          <a:p>
            <a:pPr marL="474981" lvl="1" indent="-237491">
              <a:lnSpc>
                <a:spcPts val="4950"/>
              </a:lnSpc>
              <a:buFont typeface="Arial"/>
              <a:buChar char="•"/>
            </a:pPr>
            <a:r>
              <a:rPr lang="en-US" sz="2200" spc="44">
                <a:solidFill>
                  <a:srgbClr val="FFFFFF"/>
                </a:solidFill>
                <a:latin typeface="Montserrat"/>
              </a:rPr>
              <a:t>Future Plans</a:t>
            </a:r>
          </a:p>
          <a:p>
            <a:pPr marL="474981" lvl="1" indent="-237491">
              <a:lnSpc>
                <a:spcPts val="4950"/>
              </a:lnSpc>
              <a:buFont typeface="Arial"/>
              <a:buChar char="•"/>
            </a:pPr>
            <a:r>
              <a:rPr lang="en-US" sz="2200" spc="44">
                <a:solidFill>
                  <a:srgbClr val="FFFFFF"/>
                </a:solidFill>
                <a:latin typeface="Montserrat"/>
              </a:rPr>
              <a:t>Result Analysis</a:t>
            </a:r>
          </a:p>
          <a:p>
            <a:pPr marL="474981" lvl="1" indent="-237491">
              <a:lnSpc>
                <a:spcPts val="4950"/>
              </a:lnSpc>
              <a:buFont typeface="Arial"/>
              <a:buChar char="•"/>
            </a:pPr>
            <a:r>
              <a:rPr lang="en-US" sz="2200" spc="44">
                <a:solidFill>
                  <a:srgbClr val="FFFFFF"/>
                </a:solidFill>
                <a:latin typeface="Montserrat"/>
              </a:rPr>
              <a:t>Technologies</a:t>
            </a:r>
          </a:p>
          <a:p>
            <a:pPr marL="474981" lvl="1" indent="-237491">
              <a:lnSpc>
                <a:spcPts val="4950"/>
              </a:lnSpc>
              <a:buFont typeface="Arial"/>
              <a:buChar char="•"/>
            </a:pPr>
            <a:r>
              <a:rPr lang="en-US" sz="2200" spc="44">
                <a:solidFill>
                  <a:srgbClr val="FFFFFF"/>
                </a:solidFill>
                <a:latin typeface="Montserrat"/>
              </a:rPr>
              <a:t>References</a:t>
            </a:r>
          </a:p>
        </p:txBody>
      </p:sp>
      <p:sp>
        <p:nvSpPr>
          <p:cNvPr id="9" name="Freeform 9"/>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231243" y="698454"/>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00059" y="701299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786333" y="1171575"/>
            <a:ext cx="10673482" cy="862231"/>
          </a:xfrm>
          <a:prstGeom prst="rect">
            <a:avLst/>
          </a:prstGeom>
        </p:spPr>
        <p:txBody>
          <a:bodyPr lIns="0" tIns="0" rIns="0" bIns="0" rtlCol="0" anchor="t">
            <a:spAutoFit/>
          </a:bodyPr>
          <a:lstStyle/>
          <a:p>
            <a:pPr algn="ctr">
              <a:lnSpc>
                <a:spcPts val="6492"/>
              </a:lnSpc>
            </a:pPr>
            <a:r>
              <a:rPr lang="en-US" sz="6625" spc="-390">
                <a:solidFill>
                  <a:srgbClr val="263F6B"/>
                </a:solidFill>
                <a:latin typeface="Montserrat Extra-Bold Italics"/>
              </a:rPr>
              <a:t>REFERENCES</a:t>
            </a:r>
          </a:p>
        </p:txBody>
      </p:sp>
      <p:sp>
        <p:nvSpPr>
          <p:cNvPr id="6" name="TextBox 6"/>
          <p:cNvSpPr txBox="1"/>
          <p:nvPr/>
        </p:nvSpPr>
        <p:spPr>
          <a:xfrm>
            <a:off x="2530557" y="2858076"/>
            <a:ext cx="13815733" cy="5442697"/>
          </a:xfrm>
          <a:prstGeom prst="rect">
            <a:avLst/>
          </a:prstGeom>
        </p:spPr>
        <p:txBody>
          <a:bodyPr lIns="0" tIns="0" rIns="0" bIns="0" rtlCol="0" anchor="t">
            <a:spAutoFit/>
          </a:bodyPr>
          <a:lstStyle/>
          <a:p>
            <a:pPr marL="899005" lvl="1" indent="-449503" algn="ctr">
              <a:lnSpc>
                <a:spcPts val="5413"/>
              </a:lnSpc>
              <a:buFont typeface="Arial"/>
              <a:buChar char="•"/>
            </a:pPr>
            <a:r>
              <a:rPr lang="en-US" sz="4163" spc="83">
                <a:solidFill>
                  <a:srgbClr val="263F6B"/>
                </a:solidFill>
                <a:latin typeface="Montserrat"/>
              </a:rPr>
              <a:t>https://link.springer.com/chapter/10.1007/978-981-13-1927-3_42</a:t>
            </a:r>
          </a:p>
          <a:p>
            <a:pPr marL="899005" lvl="1" indent="-449503" algn="ctr">
              <a:lnSpc>
                <a:spcPts val="5413"/>
              </a:lnSpc>
              <a:buFont typeface="Arial"/>
              <a:buChar char="•"/>
            </a:pPr>
            <a:r>
              <a:rPr lang="en-US" sz="4163" spc="83">
                <a:solidFill>
                  <a:srgbClr val="263F6B"/>
                </a:solidFill>
                <a:latin typeface="Montserrat"/>
              </a:rPr>
              <a:t>https://www.kaggle.com/code/rounakbanik/movie-recommender-systems/input</a:t>
            </a:r>
          </a:p>
          <a:p>
            <a:pPr marL="899005" lvl="1" indent="-449503" algn="ctr">
              <a:lnSpc>
                <a:spcPts val="5413"/>
              </a:lnSpc>
              <a:buFont typeface="Arial"/>
              <a:buChar char="•"/>
            </a:pPr>
            <a:r>
              <a:rPr lang="en-US" sz="4163" spc="83">
                <a:solidFill>
                  <a:srgbClr val="263F6B"/>
                </a:solidFill>
                <a:latin typeface="Montserrat"/>
              </a:rPr>
              <a:t>https://medium.com/@cmukesh8688/tf-idf-vectorizer-scikit-learn-dbc0244a911a</a:t>
            </a:r>
          </a:p>
          <a:p>
            <a:pPr marL="899005" lvl="1" indent="-449503" algn="ctr">
              <a:lnSpc>
                <a:spcPts val="5413"/>
              </a:lnSpc>
              <a:buFont typeface="Arial"/>
              <a:buChar char="•"/>
            </a:pPr>
            <a:r>
              <a:rPr lang="en-US" sz="4163" spc="83">
                <a:solidFill>
                  <a:srgbClr val="263F6B"/>
                </a:solidFill>
                <a:latin typeface="Montserrat"/>
              </a:rPr>
              <a:t>https://www.scribd.com/document/606521254/Movie-recommendation-project-report#</a:t>
            </a:r>
          </a:p>
        </p:txBody>
      </p:sp>
      <p:sp>
        <p:nvSpPr>
          <p:cNvPr id="7" name="AutoShape 7"/>
          <p:cNvSpPr/>
          <p:nvPr/>
        </p:nvSpPr>
        <p:spPr>
          <a:xfrm rot="-2700000">
            <a:off x="-2646503" y="-1243700"/>
            <a:ext cx="5293007" cy="2487400"/>
          </a:xfrm>
          <a:prstGeom prst="rect">
            <a:avLst/>
          </a:prstGeom>
          <a:solidFill>
            <a:srgbClr val="213559"/>
          </a:solidFill>
        </p:spPr>
      </p:sp>
      <p:sp>
        <p:nvSpPr>
          <p:cNvPr id="8" name="AutoShape 8"/>
          <p:cNvSpPr/>
          <p:nvPr/>
        </p:nvSpPr>
        <p:spPr>
          <a:xfrm rot="-2700000">
            <a:off x="15641497" y="9043300"/>
            <a:ext cx="5293007" cy="2487400"/>
          </a:xfrm>
          <a:prstGeom prst="rect">
            <a:avLst/>
          </a:prstGeom>
          <a:solidFill>
            <a:srgbClr val="213559"/>
          </a:solid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9" name="TextBox 9"/>
          <p:cNvSpPr txBox="1"/>
          <p:nvPr/>
        </p:nvSpPr>
        <p:spPr>
          <a:xfrm>
            <a:off x="1028700" y="2926758"/>
            <a:ext cx="7727311" cy="3919136"/>
          </a:xfrm>
          <a:prstGeom prst="rect">
            <a:avLst/>
          </a:prstGeom>
        </p:spPr>
        <p:txBody>
          <a:bodyPr lIns="0" tIns="0" rIns="0" bIns="0" rtlCol="0" anchor="t">
            <a:spAutoFit/>
          </a:bodyPr>
          <a:lstStyle/>
          <a:p>
            <a:pPr>
              <a:lnSpc>
                <a:spcPts val="14898"/>
              </a:lnSpc>
            </a:pPr>
            <a:r>
              <a:rPr lang="en-US" sz="16194" spc="-955">
                <a:solidFill>
                  <a:srgbClr val="FFFFFF"/>
                </a:solidFill>
                <a:latin typeface="Montserrat Extra-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grpSp>
        <p:nvGrpSpPr>
          <p:cNvPr id="3" name="Group 3"/>
          <p:cNvGrpSpPr/>
          <p:nvPr/>
        </p:nvGrpSpPr>
        <p:grpSpPr>
          <a:xfrm>
            <a:off x="917781" y="6634117"/>
            <a:ext cx="4113110" cy="2903329"/>
            <a:chOff x="0" y="0"/>
            <a:chExt cx="1500474" cy="1059142"/>
          </a:xfrm>
        </p:grpSpPr>
        <p:sp>
          <p:nvSpPr>
            <p:cNvPr id="4" name="Freeform 4"/>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5" name="Group 5"/>
          <p:cNvGrpSpPr/>
          <p:nvPr/>
        </p:nvGrpSpPr>
        <p:grpSpPr>
          <a:xfrm>
            <a:off x="5030890" y="3267315"/>
            <a:ext cx="4113110" cy="2903329"/>
            <a:chOff x="0" y="0"/>
            <a:chExt cx="1500474" cy="1059142"/>
          </a:xfrm>
        </p:grpSpPr>
        <p:sp>
          <p:nvSpPr>
            <p:cNvPr id="6" name="Freeform 6"/>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7" name="Group 7"/>
          <p:cNvGrpSpPr/>
          <p:nvPr/>
        </p:nvGrpSpPr>
        <p:grpSpPr>
          <a:xfrm>
            <a:off x="13257110" y="3267315"/>
            <a:ext cx="4113110" cy="2903329"/>
            <a:chOff x="0" y="0"/>
            <a:chExt cx="1500474" cy="1059142"/>
          </a:xfrm>
        </p:grpSpPr>
        <p:sp>
          <p:nvSpPr>
            <p:cNvPr id="8" name="Freeform 8"/>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9" name="Group 9"/>
          <p:cNvGrpSpPr/>
          <p:nvPr/>
        </p:nvGrpSpPr>
        <p:grpSpPr>
          <a:xfrm>
            <a:off x="9144000" y="6634117"/>
            <a:ext cx="4113110" cy="2903329"/>
            <a:chOff x="0" y="0"/>
            <a:chExt cx="1500474" cy="1059142"/>
          </a:xfrm>
        </p:grpSpPr>
        <p:sp>
          <p:nvSpPr>
            <p:cNvPr id="10" name="Freeform 10"/>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11" name="Group 11"/>
          <p:cNvGrpSpPr>
            <a:grpSpLocks noChangeAspect="1"/>
          </p:cNvGrpSpPr>
          <p:nvPr/>
        </p:nvGrpSpPr>
        <p:grpSpPr>
          <a:xfrm>
            <a:off x="1511901" y="4476450"/>
            <a:ext cx="2924869" cy="2924869"/>
            <a:chOff x="0" y="0"/>
            <a:chExt cx="6350000" cy="6350000"/>
          </a:xfrm>
        </p:grpSpPr>
        <p:sp>
          <p:nvSpPr>
            <p:cNvPr id="12" name="Freeform 12"/>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a:stretch>
            </a:blipFill>
          </p:spPr>
        </p:sp>
        <p:sp>
          <p:nvSpPr>
            <p:cNvPr id="13" name="Freeform 1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14" name="Group 14"/>
          <p:cNvGrpSpPr>
            <a:grpSpLocks noChangeAspect="1"/>
          </p:cNvGrpSpPr>
          <p:nvPr/>
        </p:nvGrpSpPr>
        <p:grpSpPr>
          <a:xfrm>
            <a:off x="9738120" y="4476450"/>
            <a:ext cx="2924869" cy="2924869"/>
            <a:chOff x="0" y="0"/>
            <a:chExt cx="6350000" cy="6350000"/>
          </a:xfrm>
        </p:grpSpPr>
        <p:sp>
          <p:nvSpPr>
            <p:cNvPr id="15" name="Freeform 15"/>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000000">
                <a:alpha val="0"/>
              </a:srgbClr>
            </a:solidFill>
            <a:ln w="12700">
              <a:solidFill>
                <a:srgbClr val="000000"/>
              </a:solidFill>
            </a:ln>
          </p:spPr>
        </p:sp>
        <p:sp>
          <p:nvSpPr>
            <p:cNvPr id="16" name="Freeform 16"/>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17" name="Group 17"/>
          <p:cNvGrpSpPr>
            <a:grpSpLocks noChangeAspect="1"/>
          </p:cNvGrpSpPr>
          <p:nvPr/>
        </p:nvGrpSpPr>
        <p:grpSpPr>
          <a:xfrm>
            <a:off x="5625010" y="1028700"/>
            <a:ext cx="2924869" cy="2924869"/>
            <a:chOff x="0" y="0"/>
            <a:chExt cx="6350000" cy="6350000"/>
          </a:xfrm>
        </p:grpSpPr>
        <p:sp>
          <p:nvSpPr>
            <p:cNvPr id="18" name="Freeform 1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000000">
                <a:alpha val="0"/>
              </a:srgbClr>
            </a:solidFill>
            <a:ln w="12700">
              <a:solidFill>
                <a:srgbClr val="000000"/>
              </a:solidFill>
            </a:ln>
          </p:spPr>
        </p:sp>
        <p:sp>
          <p:nvSpPr>
            <p:cNvPr id="19" name="Freeform 1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20" name="Group 20"/>
          <p:cNvGrpSpPr>
            <a:grpSpLocks noChangeAspect="1"/>
          </p:cNvGrpSpPr>
          <p:nvPr/>
        </p:nvGrpSpPr>
        <p:grpSpPr>
          <a:xfrm>
            <a:off x="13851230" y="1028700"/>
            <a:ext cx="2924869" cy="2924869"/>
            <a:chOff x="0" y="0"/>
            <a:chExt cx="6350000" cy="6350000"/>
          </a:xfrm>
        </p:grpSpPr>
        <p:sp>
          <p:nvSpPr>
            <p:cNvPr id="21" name="Freeform 21"/>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27991" r="-27991"/>
              </a:stretch>
            </a:blipFill>
          </p:spPr>
        </p:sp>
        <p:sp>
          <p:nvSpPr>
            <p:cNvPr id="22" name="Freeform 22"/>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
        <p:nvSpPr>
          <p:cNvPr id="23" name="AutoShape 23"/>
          <p:cNvSpPr/>
          <p:nvPr/>
        </p:nvSpPr>
        <p:spPr>
          <a:xfrm rot="-2655355">
            <a:off x="3440754" y="3542727"/>
            <a:ext cx="1833692" cy="0"/>
          </a:xfrm>
          <a:prstGeom prst="line">
            <a:avLst/>
          </a:prstGeom>
          <a:ln w="47625" cap="rnd">
            <a:solidFill>
              <a:srgbClr val="263F6B"/>
            </a:solidFill>
            <a:prstDash val="solid"/>
            <a:headEnd type="oval" w="lg" len="lg"/>
            <a:tailEnd type="oval" w="lg" len="lg"/>
          </a:ln>
        </p:spPr>
      </p:sp>
      <p:sp>
        <p:nvSpPr>
          <p:cNvPr id="24" name="AutoShape 24"/>
          <p:cNvSpPr/>
          <p:nvPr/>
        </p:nvSpPr>
        <p:spPr>
          <a:xfrm rot="-2655355">
            <a:off x="11666973" y="3542727"/>
            <a:ext cx="1833692" cy="0"/>
          </a:xfrm>
          <a:prstGeom prst="line">
            <a:avLst/>
          </a:prstGeom>
          <a:ln w="47625" cap="rnd">
            <a:solidFill>
              <a:srgbClr val="263F6B"/>
            </a:solidFill>
            <a:prstDash val="solid"/>
            <a:headEnd type="oval" w="lg" len="lg"/>
            <a:tailEnd type="oval" w="lg" len="lg"/>
          </a:ln>
        </p:spPr>
      </p:sp>
      <p:sp>
        <p:nvSpPr>
          <p:cNvPr id="25" name="AutoShape 25"/>
          <p:cNvSpPr/>
          <p:nvPr/>
        </p:nvSpPr>
        <p:spPr>
          <a:xfrm rot="-8100000">
            <a:off x="7126015" y="7275450"/>
            <a:ext cx="1833692" cy="0"/>
          </a:xfrm>
          <a:prstGeom prst="line">
            <a:avLst/>
          </a:prstGeom>
          <a:ln w="47625" cap="rnd">
            <a:solidFill>
              <a:srgbClr val="263F6B"/>
            </a:solidFill>
            <a:prstDash val="solid"/>
            <a:headEnd type="oval" w="lg" len="lg"/>
            <a:tailEnd type="oval" w="lg" len="lg"/>
          </a:ln>
        </p:spPr>
      </p:sp>
      <p:sp>
        <p:nvSpPr>
          <p:cNvPr id="26" name="AutoShape 26"/>
          <p:cNvSpPr/>
          <p:nvPr/>
        </p:nvSpPr>
        <p:spPr>
          <a:xfrm rot="-2700000">
            <a:off x="15641497" y="9043300"/>
            <a:ext cx="5293007" cy="2487400"/>
          </a:xfrm>
          <a:prstGeom prst="rect">
            <a:avLst/>
          </a:prstGeom>
          <a:solidFill>
            <a:srgbClr val="213559"/>
          </a:solidFill>
        </p:spPr>
      </p:sp>
      <p:sp>
        <p:nvSpPr>
          <p:cNvPr id="27" name="AutoShape 27"/>
          <p:cNvSpPr/>
          <p:nvPr/>
        </p:nvSpPr>
        <p:spPr>
          <a:xfrm rot="-2700000">
            <a:off x="-2646503" y="-1243700"/>
            <a:ext cx="5293007" cy="2487400"/>
          </a:xfrm>
          <a:prstGeom prst="rect">
            <a:avLst/>
          </a:prstGeom>
          <a:solidFill>
            <a:srgbClr val="213559"/>
          </a:solidFill>
        </p:spPr>
      </p:sp>
      <p:sp>
        <p:nvSpPr>
          <p:cNvPr id="28" name="TextBox 28"/>
          <p:cNvSpPr txBox="1"/>
          <p:nvPr/>
        </p:nvSpPr>
        <p:spPr>
          <a:xfrm>
            <a:off x="1353774" y="8042275"/>
            <a:ext cx="3241123" cy="806450"/>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a:rPr>
              <a:t>Innomatics Research labs</a:t>
            </a:r>
          </a:p>
        </p:txBody>
      </p:sp>
      <p:sp>
        <p:nvSpPr>
          <p:cNvPr id="29" name="TextBox 29"/>
          <p:cNvSpPr txBox="1"/>
          <p:nvPr/>
        </p:nvSpPr>
        <p:spPr>
          <a:xfrm>
            <a:off x="5466884" y="4675473"/>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a:rPr>
              <a:t>Mr. Kanav bansal</a:t>
            </a:r>
          </a:p>
        </p:txBody>
      </p:sp>
      <p:sp>
        <p:nvSpPr>
          <p:cNvPr id="30" name="TextBox 30"/>
          <p:cNvSpPr txBox="1"/>
          <p:nvPr/>
        </p:nvSpPr>
        <p:spPr>
          <a:xfrm>
            <a:off x="13693103" y="4675473"/>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a:rPr>
              <a:t>Data Detectives</a:t>
            </a:r>
          </a:p>
        </p:txBody>
      </p:sp>
      <p:sp>
        <p:nvSpPr>
          <p:cNvPr id="31" name="TextBox 31"/>
          <p:cNvSpPr txBox="1"/>
          <p:nvPr/>
        </p:nvSpPr>
        <p:spPr>
          <a:xfrm>
            <a:off x="9579993" y="8042275"/>
            <a:ext cx="3241123" cy="806450"/>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a:rPr>
              <a:t>Mrs. Ramya Bhargavi</a:t>
            </a:r>
          </a:p>
        </p:txBody>
      </p:sp>
      <p:sp>
        <p:nvSpPr>
          <p:cNvPr id="32" name="TextBox 32"/>
          <p:cNvSpPr txBox="1"/>
          <p:nvPr/>
        </p:nvSpPr>
        <p:spPr>
          <a:xfrm>
            <a:off x="917781" y="7382269"/>
            <a:ext cx="4113110"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Institution</a:t>
            </a:r>
          </a:p>
        </p:txBody>
      </p:sp>
      <p:sp>
        <p:nvSpPr>
          <p:cNvPr id="33" name="TextBox 33"/>
          <p:cNvSpPr txBox="1"/>
          <p:nvPr/>
        </p:nvSpPr>
        <p:spPr>
          <a:xfrm>
            <a:off x="5030890" y="4015467"/>
            <a:ext cx="4113110"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Trainer</a:t>
            </a:r>
          </a:p>
        </p:txBody>
      </p:sp>
      <p:sp>
        <p:nvSpPr>
          <p:cNvPr id="34" name="TextBox 34"/>
          <p:cNvSpPr txBox="1"/>
          <p:nvPr/>
        </p:nvSpPr>
        <p:spPr>
          <a:xfrm>
            <a:off x="13257110" y="4015467"/>
            <a:ext cx="4113110"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Team</a:t>
            </a:r>
          </a:p>
        </p:txBody>
      </p:sp>
      <p:sp>
        <p:nvSpPr>
          <p:cNvPr id="35" name="TextBox 35"/>
          <p:cNvSpPr txBox="1"/>
          <p:nvPr/>
        </p:nvSpPr>
        <p:spPr>
          <a:xfrm>
            <a:off x="9144000" y="7382269"/>
            <a:ext cx="4113110"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Mentor</a:t>
            </a:r>
          </a:p>
        </p:txBody>
      </p:sp>
      <p:sp>
        <p:nvSpPr>
          <p:cNvPr id="36" name="TextBox 36"/>
          <p:cNvSpPr txBox="1"/>
          <p:nvPr/>
        </p:nvSpPr>
        <p:spPr>
          <a:xfrm>
            <a:off x="1028700" y="1243598"/>
            <a:ext cx="3408070" cy="1507191"/>
          </a:xfrm>
          <a:prstGeom prst="rect">
            <a:avLst/>
          </a:prstGeom>
        </p:spPr>
        <p:txBody>
          <a:bodyPr lIns="0" tIns="0" rIns="0" bIns="0" rtlCol="0" anchor="t">
            <a:spAutoFit/>
          </a:bodyPr>
          <a:lstStyle/>
          <a:p>
            <a:pPr>
              <a:lnSpc>
                <a:spcPts val="5761"/>
              </a:lnSpc>
            </a:pPr>
            <a:r>
              <a:rPr lang="en-US" sz="5879" spc="-346">
                <a:solidFill>
                  <a:srgbClr val="263F6B"/>
                </a:solidFill>
                <a:latin typeface="Montserrat Extra-Bold Italics"/>
              </a:rPr>
              <a:t>KEY PEOPLE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2700000">
            <a:off x="-2646503" y="9043300"/>
            <a:ext cx="5293007" cy="2487400"/>
          </a:xfrm>
          <a:prstGeom prst="rect">
            <a:avLst/>
          </a:prstGeom>
          <a:solidFill>
            <a:srgbClr val="213559"/>
          </a:solidFill>
        </p:spPr>
      </p:sp>
      <p:sp>
        <p:nvSpPr>
          <p:cNvPr id="4" name="AutoShape 4"/>
          <p:cNvSpPr/>
          <p:nvPr/>
        </p:nvSpPr>
        <p:spPr>
          <a:xfrm rot="2700000">
            <a:off x="15641497" y="-1243700"/>
            <a:ext cx="5293007" cy="2487400"/>
          </a:xfrm>
          <a:prstGeom prst="rect">
            <a:avLst/>
          </a:prstGeom>
          <a:solidFill>
            <a:srgbClr val="213559"/>
          </a:solidFill>
        </p:spPr>
      </p:sp>
      <p:grpSp>
        <p:nvGrpSpPr>
          <p:cNvPr id="5" name="Group 5"/>
          <p:cNvGrpSpPr/>
          <p:nvPr/>
        </p:nvGrpSpPr>
        <p:grpSpPr>
          <a:xfrm>
            <a:off x="1282674" y="7132671"/>
            <a:ext cx="6357037" cy="2845072"/>
            <a:chOff x="0" y="0"/>
            <a:chExt cx="2319064" cy="1037890"/>
          </a:xfrm>
        </p:grpSpPr>
        <p:sp>
          <p:nvSpPr>
            <p:cNvPr id="6" name="Freeform 6"/>
            <p:cNvSpPr/>
            <p:nvPr/>
          </p:nvSpPr>
          <p:spPr>
            <a:xfrm>
              <a:off x="0" y="0"/>
              <a:ext cx="2319064" cy="1037890"/>
            </a:xfrm>
            <a:custGeom>
              <a:avLst/>
              <a:gdLst/>
              <a:ahLst/>
              <a:cxnLst/>
              <a:rect l="l" t="t" r="r" b="b"/>
              <a:pathLst>
                <a:path w="2319064" h="1037890">
                  <a:moveTo>
                    <a:pt x="2194604" y="1037890"/>
                  </a:moveTo>
                  <a:lnTo>
                    <a:pt x="124460" y="1037890"/>
                  </a:lnTo>
                  <a:cubicBezTo>
                    <a:pt x="55880" y="1037890"/>
                    <a:pt x="0" y="982010"/>
                    <a:pt x="0" y="913430"/>
                  </a:cubicBezTo>
                  <a:lnTo>
                    <a:pt x="0" y="124460"/>
                  </a:lnTo>
                  <a:cubicBezTo>
                    <a:pt x="0" y="55880"/>
                    <a:pt x="55880" y="0"/>
                    <a:pt x="124460" y="0"/>
                  </a:cubicBezTo>
                  <a:lnTo>
                    <a:pt x="2194604" y="0"/>
                  </a:lnTo>
                  <a:cubicBezTo>
                    <a:pt x="2263184" y="0"/>
                    <a:pt x="2319064" y="55880"/>
                    <a:pt x="2319064" y="124460"/>
                  </a:cubicBezTo>
                  <a:lnTo>
                    <a:pt x="2319064" y="913430"/>
                  </a:lnTo>
                  <a:cubicBezTo>
                    <a:pt x="2319064" y="982010"/>
                    <a:pt x="2263184" y="1037890"/>
                    <a:pt x="2194604" y="1037890"/>
                  </a:cubicBezTo>
                  <a:close/>
                </a:path>
              </a:pathLst>
            </a:custGeom>
            <a:solidFill>
              <a:srgbClr val="263F6B"/>
            </a:solidFill>
          </p:spPr>
        </p:sp>
      </p:grpSp>
      <p:grpSp>
        <p:nvGrpSpPr>
          <p:cNvPr id="7" name="Group 7"/>
          <p:cNvGrpSpPr/>
          <p:nvPr/>
        </p:nvGrpSpPr>
        <p:grpSpPr>
          <a:xfrm>
            <a:off x="-2512615" y="1681677"/>
            <a:ext cx="8253464" cy="1309890"/>
            <a:chOff x="0" y="0"/>
            <a:chExt cx="4161103" cy="660400"/>
          </a:xfrm>
        </p:grpSpPr>
        <p:sp>
          <p:nvSpPr>
            <p:cNvPr id="8" name="Freeform 8"/>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id="9" name="Group 9"/>
          <p:cNvGrpSpPr/>
          <p:nvPr/>
        </p:nvGrpSpPr>
        <p:grpSpPr>
          <a:xfrm>
            <a:off x="12547151" y="1681677"/>
            <a:ext cx="8253464" cy="1309890"/>
            <a:chOff x="0" y="0"/>
            <a:chExt cx="4161103" cy="660400"/>
          </a:xfrm>
        </p:grpSpPr>
        <p:sp>
          <p:nvSpPr>
            <p:cNvPr id="10" name="Freeform 10"/>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id="11" name="Group 11"/>
          <p:cNvGrpSpPr/>
          <p:nvPr/>
        </p:nvGrpSpPr>
        <p:grpSpPr>
          <a:xfrm>
            <a:off x="10208744" y="7132671"/>
            <a:ext cx="6997016" cy="2845072"/>
            <a:chOff x="0" y="0"/>
            <a:chExt cx="2552530" cy="1037890"/>
          </a:xfrm>
        </p:grpSpPr>
        <p:sp>
          <p:nvSpPr>
            <p:cNvPr id="12" name="Freeform 12"/>
            <p:cNvSpPr/>
            <p:nvPr/>
          </p:nvSpPr>
          <p:spPr>
            <a:xfrm>
              <a:off x="0" y="0"/>
              <a:ext cx="2552530" cy="1037890"/>
            </a:xfrm>
            <a:custGeom>
              <a:avLst/>
              <a:gdLst/>
              <a:ahLst/>
              <a:cxnLst/>
              <a:rect l="l" t="t" r="r" b="b"/>
              <a:pathLst>
                <a:path w="2552530" h="1037890">
                  <a:moveTo>
                    <a:pt x="2428070" y="1037890"/>
                  </a:moveTo>
                  <a:lnTo>
                    <a:pt x="124460" y="1037890"/>
                  </a:lnTo>
                  <a:cubicBezTo>
                    <a:pt x="55880" y="1037890"/>
                    <a:pt x="0" y="982010"/>
                    <a:pt x="0" y="913430"/>
                  </a:cubicBezTo>
                  <a:lnTo>
                    <a:pt x="0" y="124460"/>
                  </a:lnTo>
                  <a:cubicBezTo>
                    <a:pt x="0" y="55880"/>
                    <a:pt x="55880" y="0"/>
                    <a:pt x="124460" y="0"/>
                  </a:cubicBezTo>
                  <a:lnTo>
                    <a:pt x="2428070" y="0"/>
                  </a:lnTo>
                  <a:cubicBezTo>
                    <a:pt x="2496651" y="0"/>
                    <a:pt x="2552530" y="55880"/>
                    <a:pt x="2552530" y="124460"/>
                  </a:cubicBezTo>
                  <a:lnTo>
                    <a:pt x="2552530" y="913430"/>
                  </a:lnTo>
                  <a:cubicBezTo>
                    <a:pt x="2552530" y="982010"/>
                    <a:pt x="2496651" y="1037890"/>
                    <a:pt x="2428070" y="1037890"/>
                  </a:cubicBezTo>
                  <a:close/>
                </a:path>
              </a:pathLst>
            </a:custGeom>
            <a:solidFill>
              <a:srgbClr val="263F6B"/>
            </a:solidFill>
          </p:spPr>
        </p:sp>
      </p:grpSp>
      <p:sp>
        <p:nvSpPr>
          <p:cNvPr id="13" name="TextBox 13"/>
          <p:cNvSpPr txBox="1"/>
          <p:nvPr/>
        </p:nvSpPr>
        <p:spPr>
          <a:xfrm>
            <a:off x="6176317" y="1373836"/>
            <a:ext cx="5935366" cy="1077849"/>
          </a:xfrm>
          <a:prstGeom prst="rect">
            <a:avLst/>
          </a:prstGeom>
        </p:spPr>
        <p:txBody>
          <a:bodyPr lIns="0" tIns="0" rIns="0" bIns="0" rtlCol="0" anchor="t">
            <a:spAutoFit/>
          </a:bodyPr>
          <a:lstStyle/>
          <a:p>
            <a:pPr algn="ctr">
              <a:lnSpc>
                <a:spcPts val="8071"/>
              </a:lnSpc>
            </a:pPr>
            <a:r>
              <a:rPr lang="en-US" sz="8236" spc="-485">
                <a:solidFill>
                  <a:srgbClr val="263F6B"/>
                </a:solidFill>
                <a:latin typeface="Montserrat Extra-Bold Italics"/>
              </a:rPr>
              <a:t>OVERVIEW</a:t>
            </a:r>
          </a:p>
        </p:txBody>
      </p:sp>
      <p:sp>
        <p:nvSpPr>
          <p:cNvPr id="14" name="TextBox 14"/>
          <p:cNvSpPr txBox="1"/>
          <p:nvPr/>
        </p:nvSpPr>
        <p:spPr>
          <a:xfrm>
            <a:off x="1028700" y="4513340"/>
            <a:ext cx="15925854" cy="1736725"/>
          </a:xfrm>
          <a:prstGeom prst="rect">
            <a:avLst/>
          </a:prstGeom>
        </p:spPr>
        <p:txBody>
          <a:bodyPr lIns="0" tIns="0" rIns="0" bIns="0" rtlCol="0" anchor="t">
            <a:spAutoFit/>
          </a:bodyPr>
          <a:lstStyle/>
          <a:p>
            <a:pPr algn="ctr">
              <a:lnSpc>
                <a:spcPts val="3500"/>
              </a:lnSpc>
            </a:pPr>
            <a:r>
              <a:rPr lang="en-US" sz="2500" spc="50">
                <a:solidFill>
                  <a:srgbClr val="212423"/>
                </a:solidFill>
                <a:latin typeface="Montserrat"/>
              </a:rPr>
              <a:t>The rapid growth of digital media platforms and the availability of vast movie libraries have made it increasingly challenging for users to discover and choose movies that align with their preferences. To address this issue, movie recommendation systems have emerged as a powerful tool to enhance user experience and engagement in the entertainment industry</a:t>
            </a:r>
          </a:p>
        </p:txBody>
      </p:sp>
      <p:sp>
        <p:nvSpPr>
          <p:cNvPr id="15" name="TextBox 15"/>
          <p:cNvSpPr txBox="1"/>
          <p:nvPr/>
        </p:nvSpPr>
        <p:spPr>
          <a:xfrm>
            <a:off x="1483108" y="7374242"/>
            <a:ext cx="6156602" cy="2603500"/>
          </a:xfrm>
          <a:prstGeom prst="rect">
            <a:avLst/>
          </a:prstGeom>
        </p:spPr>
        <p:txBody>
          <a:bodyPr lIns="0" tIns="0" rIns="0" bIns="0" rtlCol="0" anchor="t">
            <a:spAutoFit/>
          </a:bodyPr>
          <a:lstStyle/>
          <a:p>
            <a:pPr marL="539749" lvl="1" indent="-269875" algn="ctr">
              <a:lnSpc>
                <a:spcPts val="3499"/>
              </a:lnSpc>
              <a:buFont typeface="Arial"/>
              <a:buChar char="•"/>
            </a:pPr>
            <a:r>
              <a:rPr lang="en-US" sz="2499" spc="49">
                <a:solidFill>
                  <a:srgbClr val="FFFFFF"/>
                </a:solidFill>
                <a:latin typeface="Montserrat"/>
              </a:rPr>
              <a:t>Enhance user satisfaction through personalized movie recommendations.</a:t>
            </a:r>
          </a:p>
          <a:p>
            <a:pPr marL="539749" lvl="1" indent="-269875" algn="ctr">
              <a:lnSpc>
                <a:spcPts val="3499"/>
              </a:lnSpc>
              <a:buFont typeface="Arial"/>
              <a:buChar char="•"/>
            </a:pPr>
            <a:r>
              <a:rPr lang="en-US" sz="2499" spc="49">
                <a:solidFill>
                  <a:srgbClr val="FFFFFF"/>
                </a:solidFill>
                <a:latin typeface="Montserrat"/>
              </a:rPr>
              <a:t>Personalize the movie-watching experience based on user preferences.</a:t>
            </a:r>
          </a:p>
        </p:txBody>
      </p:sp>
      <p:sp>
        <p:nvSpPr>
          <p:cNvPr id="16" name="TextBox 16"/>
          <p:cNvSpPr txBox="1"/>
          <p:nvPr/>
        </p:nvSpPr>
        <p:spPr>
          <a:xfrm>
            <a:off x="10428111" y="7374242"/>
            <a:ext cx="6777649" cy="3041650"/>
          </a:xfrm>
          <a:prstGeom prst="rect">
            <a:avLst/>
          </a:prstGeom>
        </p:spPr>
        <p:txBody>
          <a:bodyPr lIns="0" tIns="0" rIns="0" bIns="0" rtlCol="0" anchor="t">
            <a:spAutoFit/>
          </a:bodyPr>
          <a:lstStyle/>
          <a:p>
            <a:pPr algn="ctr">
              <a:lnSpc>
                <a:spcPts val="3499"/>
              </a:lnSpc>
            </a:pPr>
            <a:r>
              <a:rPr lang="en-US" sz="2499" spc="49">
                <a:solidFill>
                  <a:srgbClr val="FFFFFF"/>
                </a:solidFill>
                <a:latin typeface="Montserrat"/>
              </a:rPr>
              <a:t>To Make different types of recommendation techniques like:-</a:t>
            </a:r>
          </a:p>
          <a:p>
            <a:pPr algn="ctr">
              <a:lnSpc>
                <a:spcPts val="3499"/>
              </a:lnSpc>
            </a:pPr>
            <a:r>
              <a:rPr lang="en-US" sz="2499" spc="49">
                <a:solidFill>
                  <a:srgbClr val="FFFFFF"/>
                </a:solidFill>
                <a:latin typeface="Montserrat"/>
              </a:rPr>
              <a:t>1. Popularity based recommender system</a:t>
            </a:r>
          </a:p>
          <a:p>
            <a:pPr algn="ctr">
              <a:lnSpc>
                <a:spcPts val="3499"/>
              </a:lnSpc>
            </a:pPr>
            <a:r>
              <a:rPr lang="en-US" sz="2499" spc="49">
                <a:solidFill>
                  <a:srgbClr val="FFFFFF"/>
                </a:solidFill>
                <a:latin typeface="Montserrat"/>
              </a:rPr>
              <a:t>2. Content based Recommender System</a:t>
            </a:r>
          </a:p>
          <a:p>
            <a:pPr algn="ctr">
              <a:lnSpc>
                <a:spcPts val="3499"/>
              </a:lnSpc>
            </a:pPr>
            <a:r>
              <a:rPr lang="en-US" sz="2499" spc="49">
                <a:solidFill>
                  <a:srgbClr val="FFFFFF"/>
                </a:solidFill>
                <a:latin typeface="Montserrat"/>
              </a:rPr>
              <a:t>3. Collaborative Recommender System</a:t>
            </a:r>
          </a:p>
          <a:p>
            <a:pPr algn="ctr">
              <a:lnSpc>
                <a:spcPts val="3499"/>
              </a:lnSpc>
            </a:pPr>
            <a:endParaRPr lang="en-US" sz="2499" spc="49">
              <a:solidFill>
                <a:srgbClr val="FFFFFF"/>
              </a:solidFill>
              <a:latin typeface="Montserrat"/>
            </a:endParaRPr>
          </a:p>
        </p:txBody>
      </p:sp>
      <p:sp>
        <p:nvSpPr>
          <p:cNvPr id="17" name="TextBox 17"/>
          <p:cNvSpPr txBox="1"/>
          <p:nvPr/>
        </p:nvSpPr>
        <p:spPr>
          <a:xfrm>
            <a:off x="6678746" y="3644690"/>
            <a:ext cx="4930507" cy="633846"/>
          </a:xfrm>
          <a:prstGeom prst="rect">
            <a:avLst/>
          </a:prstGeom>
        </p:spPr>
        <p:txBody>
          <a:bodyPr lIns="0" tIns="0" rIns="0" bIns="0" rtlCol="0" anchor="t">
            <a:spAutoFit/>
          </a:bodyPr>
          <a:lstStyle/>
          <a:p>
            <a:pPr algn="ctr">
              <a:lnSpc>
                <a:spcPts val="5588"/>
              </a:lnSpc>
            </a:pPr>
            <a:r>
              <a:rPr lang="en-US" sz="2941" spc="58">
                <a:solidFill>
                  <a:srgbClr val="263F6B"/>
                </a:solidFill>
                <a:latin typeface="Montserrat Extra-Bold"/>
              </a:rPr>
              <a:t>Our Philosophy</a:t>
            </a:r>
          </a:p>
        </p:txBody>
      </p:sp>
      <p:sp>
        <p:nvSpPr>
          <p:cNvPr id="18" name="TextBox 18"/>
          <p:cNvSpPr txBox="1"/>
          <p:nvPr/>
        </p:nvSpPr>
        <p:spPr>
          <a:xfrm>
            <a:off x="2241652" y="6341995"/>
            <a:ext cx="3499197" cy="633846"/>
          </a:xfrm>
          <a:prstGeom prst="rect">
            <a:avLst/>
          </a:prstGeom>
        </p:spPr>
        <p:txBody>
          <a:bodyPr lIns="0" tIns="0" rIns="0" bIns="0" rtlCol="0" anchor="t">
            <a:spAutoFit/>
          </a:bodyPr>
          <a:lstStyle/>
          <a:p>
            <a:pPr algn="ctr">
              <a:lnSpc>
                <a:spcPts val="5588"/>
              </a:lnSpc>
            </a:pPr>
            <a:r>
              <a:rPr lang="en-US" sz="2941" spc="58">
                <a:solidFill>
                  <a:srgbClr val="263F6B"/>
                </a:solidFill>
                <a:latin typeface="Montserrat Extra-Bold"/>
              </a:rPr>
              <a:t>Our Mission</a:t>
            </a:r>
          </a:p>
        </p:txBody>
      </p:sp>
      <p:sp>
        <p:nvSpPr>
          <p:cNvPr id="19" name="TextBox 19"/>
          <p:cNvSpPr txBox="1"/>
          <p:nvPr/>
        </p:nvSpPr>
        <p:spPr>
          <a:xfrm>
            <a:off x="11778442" y="6341995"/>
            <a:ext cx="3499197" cy="633846"/>
          </a:xfrm>
          <a:prstGeom prst="rect">
            <a:avLst/>
          </a:prstGeom>
        </p:spPr>
        <p:txBody>
          <a:bodyPr lIns="0" tIns="0" rIns="0" bIns="0" rtlCol="0" anchor="t">
            <a:spAutoFit/>
          </a:bodyPr>
          <a:lstStyle/>
          <a:p>
            <a:pPr algn="ctr">
              <a:lnSpc>
                <a:spcPts val="5588"/>
              </a:lnSpc>
            </a:pPr>
            <a:r>
              <a:rPr lang="en-US" sz="2941" spc="58">
                <a:solidFill>
                  <a:srgbClr val="263F6B"/>
                </a:solidFill>
                <a:latin typeface="Montserrat Extra-Bold"/>
              </a:rPr>
              <a:t>Our Goals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3065420"/>
            <a:ext cx="7713061" cy="1765544"/>
          </a:xfrm>
          <a:prstGeom prst="rect">
            <a:avLst/>
          </a:prstGeom>
        </p:spPr>
        <p:txBody>
          <a:bodyPr lIns="0" tIns="0" rIns="0" bIns="0" rtlCol="0" anchor="t">
            <a:spAutoFit/>
          </a:bodyPr>
          <a:lstStyle/>
          <a:p>
            <a:pPr>
              <a:lnSpc>
                <a:spcPts val="6801"/>
              </a:lnSpc>
            </a:pPr>
            <a:r>
              <a:rPr lang="en-US" sz="6940" spc="-409">
                <a:solidFill>
                  <a:srgbClr val="263F6B"/>
                </a:solidFill>
                <a:latin typeface="Montserrat Extra-Bold Italics"/>
              </a:rPr>
              <a:t>PROBLEM STATEMENT</a:t>
            </a:r>
          </a:p>
        </p:txBody>
      </p:sp>
      <p:sp>
        <p:nvSpPr>
          <p:cNvPr id="3" name="AutoShape 3"/>
          <p:cNvSpPr/>
          <p:nvPr/>
        </p:nvSpPr>
        <p:spPr>
          <a:xfrm rot="-1753206">
            <a:off x="-1113304" y="4354356"/>
            <a:ext cx="25783492" cy="9586163"/>
          </a:xfrm>
          <a:prstGeom prst="rect">
            <a:avLst/>
          </a:prstGeom>
          <a:solidFill>
            <a:srgbClr val="545454">
              <a:alpha val="4706"/>
            </a:srgbClr>
          </a:solidFill>
        </p:spPr>
      </p:sp>
      <p:sp>
        <p:nvSpPr>
          <p:cNvPr id="4" name="Freeform 4"/>
          <p:cNvSpPr/>
          <p:nvPr/>
        </p:nvSpPr>
        <p:spPr>
          <a:xfrm>
            <a:off x="1028700" y="1835789"/>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28700" y="8156196"/>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1028700" y="9591065"/>
            <a:ext cx="16230600" cy="1351653"/>
          </a:xfrm>
          <a:prstGeom prst="rect">
            <a:avLst/>
          </a:prstGeom>
          <a:solidFill>
            <a:srgbClr val="213559"/>
          </a:solidFill>
        </p:spPr>
      </p:sp>
      <p:sp>
        <p:nvSpPr>
          <p:cNvPr id="7" name="AutoShape 7"/>
          <p:cNvSpPr/>
          <p:nvPr/>
        </p:nvSpPr>
        <p:spPr>
          <a:xfrm>
            <a:off x="1028700" y="-675827"/>
            <a:ext cx="16230600" cy="1351653"/>
          </a:xfrm>
          <a:prstGeom prst="rect">
            <a:avLst/>
          </a:prstGeom>
          <a:solidFill>
            <a:srgbClr val="213559"/>
          </a:solidFill>
        </p:spPr>
      </p:sp>
      <p:sp>
        <p:nvSpPr>
          <p:cNvPr id="8" name="TextBox 8"/>
          <p:cNvSpPr txBox="1"/>
          <p:nvPr/>
        </p:nvSpPr>
        <p:spPr>
          <a:xfrm>
            <a:off x="1028700" y="4811914"/>
            <a:ext cx="10566815" cy="3673475"/>
          </a:xfrm>
          <a:prstGeom prst="rect">
            <a:avLst/>
          </a:prstGeom>
        </p:spPr>
        <p:txBody>
          <a:bodyPr lIns="0" tIns="0" rIns="0" bIns="0" rtlCol="0" anchor="t">
            <a:spAutoFit/>
          </a:bodyPr>
          <a:lstStyle/>
          <a:p>
            <a:pPr>
              <a:lnSpc>
                <a:spcPts val="3249"/>
              </a:lnSpc>
            </a:pPr>
            <a:r>
              <a:rPr lang="en-US" sz="2499" spc="49">
                <a:solidFill>
                  <a:srgbClr val="000000"/>
                </a:solidFill>
                <a:latin typeface="Montserrat"/>
              </a:rPr>
              <a:t>Using different techniques of Machine Learning, we need to build a Recommender System that recommends movies based on “ Cast, Genre, Reviews, TMDB/IMDB ratings”</a:t>
            </a:r>
          </a:p>
          <a:p>
            <a:pPr>
              <a:lnSpc>
                <a:spcPts val="3249"/>
              </a:lnSpc>
            </a:pPr>
            <a:endParaRPr lang="en-US" sz="2499" spc="49">
              <a:solidFill>
                <a:srgbClr val="000000"/>
              </a:solidFill>
              <a:latin typeface="Montserrat"/>
            </a:endParaRPr>
          </a:p>
          <a:p>
            <a:pPr marL="539749" lvl="1" indent="-269875">
              <a:lnSpc>
                <a:spcPts val="3249"/>
              </a:lnSpc>
              <a:buFont typeface="Arial"/>
              <a:buChar char="•"/>
            </a:pPr>
            <a:r>
              <a:rPr lang="en-US" sz="2499" spc="49">
                <a:solidFill>
                  <a:srgbClr val="000000"/>
                </a:solidFill>
                <a:latin typeface="Montserrat"/>
              </a:rPr>
              <a:t>Using different types of recommendation techniques like:</a:t>
            </a:r>
          </a:p>
          <a:p>
            <a:pPr marL="539749" lvl="1" indent="-269875">
              <a:lnSpc>
                <a:spcPts val="3249"/>
              </a:lnSpc>
              <a:buFont typeface="Arial"/>
              <a:buChar char="•"/>
            </a:pPr>
            <a:r>
              <a:rPr lang="en-US" sz="2499" spc="49">
                <a:solidFill>
                  <a:srgbClr val="000000"/>
                </a:solidFill>
                <a:latin typeface="Montserrat"/>
              </a:rPr>
              <a:t>1. Popularity based Recommender System</a:t>
            </a:r>
          </a:p>
          <a:p>
            <a:pPr marL="539749" lvl="1" indent="-269875">
              <a:lnSpc>
                <a:spcPts val="3249"/>
              </a:lnSpc>
              <a:buFont typeface="Arial"/>
              <a:buChar char="•"/>
            </a:pPr>
            <a:r>
              <a:rPr lang="en-US" sz="2499" spc="49">
                <a:solidFill>
                  <a:srgbClr val="000000"/>
                </a:solidFill>
                <a:latin typeface="Montserrat"/>
              </a:rPr>
              <a:t>2. Content based Recommender System</a:t>
            </a:r>
          </a:p>
          <a:p>
            <a:pPr marL="539749" lvl="1" indent="-269875">
              <a:lnSpc>
                <a:spcPts val="3249"/>
              </a:lnSpc>
              <a:buFont typeface="Arial"/>
              <a:buChar char="•"/>
            </a:pPr>
            <a:r>
              <a:rPr lang="en-US" sz="2499" spc="49">
                <a:solidFill>
                  <a:srgbClr val="000000"/>
                </a:solidFill>
                <a:latin typeface="Montserrat"/>
              </a:rPr>
              <a:t>3. Collaborative Recommender System</a:t>
            </a:r>
          </a:p>
          <a:p>
            <a:pPr>
              <a:lnSpc>
                <a:spcPts val="3249"/>
              </a:lnSpc>
            </a:pPr>
            <a:endParaRPr lang="en-US" sz="2499" spc="49">
              <a:solidFill>
                <a:srgbClr val="000000"/>
              </a:solidFill>
              <a:latin typeface="Montserrat"/>
            </a:endParaRPr>
          </a:p>
        </p:txBody>
      </p:sp>
      <p:sp>
        <p:nvSpPr>
          <p:cNvPr id="9" name="Freeform 9"/>
          <p:cNvSpPr/>
          <p:nvPr/>
        </p:nvSpPr>
        <p:spPr>
          <a:xfrm>
            <a:off x="12169352" y="865145"/>
            <a:ext cx="3999340" cy="4114800"/>
          </a:xfrm>
          <a:custGeom>
            <a:avLst/>
            <a:gdLst/>
            <a:ahLst/>
            <a:cxnLst/>
            <a:rect l="l" t="t" r="r" b="b"/>
            <a:pathLst>
              <a:path w="3999340" h="4114800">
                <a:moveTo>
                  <a:pt x="0" y="0"/>
                </a:moveTo>
                <a:lnTo>
                  <a:pt x="3999340" y="0"/>
                </a:lnTo>
                <a:lnTo>
                  <a:pt x="39993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10087">
            <a:off x="1028665" y="6130773"/>
            <a:ext cx="16230670" cy="0"/>
          </a:xfrm>
          <a:prstGeom prst="line">
            <a:avLst/>
          </a:prstGeom>
          <a:ln w="95250" cap="rnd">
            <a:solidFill>
              <a:srgbClr val="000000"/>
            </a:solidFill>
            <a:prstDash val="solid"/>
            <a:headEnd type="none" w="sm" len="sm"/>
            <a:tailEnd type="none" w="sm" len="sm"/>
          </a:ln>
        </p:spPr>
      </p:sp>
      <p:grpSp>
        <p:nvGrpSpPr>
          <p:cNvPr id="4" name="Group 4"/>
          <p:cNvGrpSpPr/>
          <p:nvPr/>
        </p:nvGrpSpPr>
        <p:grpSpPr>
          <a:xfrm>
            <a:off x="2726348" y="5922707"/>
            <a:ext cx="511382" cy="51138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6" name="Group 6"/>
          <p:cNvGrpSpPr/>
          <p:nvPr/>
        </p:nvGrpSpPr>
        <p:grpSpPr>
          <a:xfrm>
            <a:off x="925484" y="6809379"/>
            <a:ext cx="4113110" cy="2903329"/>
            <a:chOff x="0" y="0"/>
            <a:chExt cx="1500474" cy="1059142"/>
          </a:xfrm>
        </p:grpSpPr>
        <p:sp>
          <p:nvSpPr>
            <p:cNvPr id="7" name="Freeform 7"/>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8" name="Group 8"/>
          <p:cNvGrpSpPr/>
          <p:nvPr/>
        </p:nvGrpSpPr>
        <p:grpSpPr>
          <a:xfrm>
            <a:off x="4006465" y="2702647"/>
            <a:ext cx="4113110" cy="2903329"/>
            <a:chOff x="0" y="0"/>
            <a:chExt cx="1500474" cy="1059142"/>
          </a:xfrm>
        </p:grpSpPr>
        <p:sp>
          <p:nvSpPr>
            <p:cNvPr id="9" name="Freeform 9"/>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10" name="Group 10"/>
          <p:cNvGrpSpPr/>
          <p:nvPr/>
        </p:nvGrpSpPr>
        <p:grpSpPr>
          <a:xfrm>
            <a:off x="10168426" y="2702647"/>
            <a:ext cx="4113110" cy="2903329"/>
            <a:chOff x="0" y="0"/>
            <a:chExt cx="1500474" cy="1059142"/>
          </a:xfrm>
        </p:grpSpPr>
        <p:sp>
          <p:nvSpPr>
            <p:cNvPr id="11" name="Freeform 11"/>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12" name="Group 12"/>
          <p:cNvGrpSpPr/>
          <p:nvPr/>
        </p:nvGrpSpPr>
        <p:grpSpPr>
          <a:xfrm>
            <a:off x="5807329" y="5922707"/>
            <a:ext cx="511382" cy="51138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14" name="Group 14"/>
          <p:cNvGrpSpPr/>
          <p:nvPr/>
        </p:nvGrpSpPr>
        <p:grpSpPr>
          <a:xfrm>
            <a:off x="11969290" y="5922707"/>
            <a:ext cx="511382" cy="51138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16" name="Group 16"/>
          <p:cNvGrpSpPr/>
          <p:nvPr/>
        </p:nvGrpSpPr>
        <p:grpSpPr>
          <a:xfrm>
            <a:off x="8888309" y="5922707"/>
            <a:ext cx="511382" cy="5113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18" name="Group 18"/>
          <p:cNvGrpSpPr/>
          <p:nvPr/>
        </p:nvGrpSpPr>
        <p:grpSpPr>
          <a:xfrm>
            <a:off x="7087445" y="6809379"/>
            <a:ext cx="4113110" cy="2903329"/>
            <a:chOff x="0" y="0"/>
            <a:chExt cx="1500474" cy="1059142"/>
          </a:xfrm>
        </p:grpSpPr>
        <p:sp>
          <p:nvSpPr>
            <p:cNvPr id="19" name="Freeform 19"/>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20" name="Group 20"/>
          <p:cNvGrpSpPr/>
          <p:nvPr/>
        </p:nvGrpSpPr>
        <p:grpSpPr>
          <a:xfrm>
            <a:off x="15050270" y="5922707"/>
            <a:ext cx="511382" cy="511382"/>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22" name="Group 22"/>
          <p:cNvGrpSpPr/>
          <p:nvPr/>
        </p:nvGrpSpPr>
        <p:grpSpPr>
          <a:xfrm>
            <a:off x="13249406" y="6809379"/>
            <a:ext cx="4113110" cy="2903329"/>
            <a:chOff x="0" y="0"/>
            <a:chExt cx="1500474" cy="1059142"/>
          </a:xfrm>
        </p:grpSpPr>
        <p:sp>
          <p:nvSpPr>
            <p:cNvPr id="23" name="Freeform 23"/>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sp>
        <p:nvSpPr>
          <p:cNvPr id="24" name="Freeform 24"/>
          <p:cNvSpPr/>
          <p:nvPr/>
        </p:nvSpPr>
        <p:spPr>
          <a:xfrm>
            <a:off x="925484" y="2146609"/>
            <a:ext cx="1971199" cy="2007702"/>
          </a:xfrm>
          <a:custGeom>
            <a:avLst/>
            <a:gdLst/>
            <a:ahLst/>
            <a:cxnLst/>
            <a:rect l="l" t="t" r="r" b="b"/>
            <a:pathLst>
              <a:path w="1971199" h="2007702">
                <a:moveTo>
                  <a:pt x="0" y="0"/>
                </a:moveTo>
                <a:lnTo>
                  <a:pt x="1971199" y="0"/>
                </a:lnTo>
                <a:lnTo>
                  <a:pt x="1971199" y="2007703"/>
                </a:lnTo>
                <a:lnTo>
                  <a:pt x="0" y="2007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15561652" y="1510881"/>
            <a:ext cx="1579438" cy="1608687"/>
          </a:xfrm>
          <a:custGeom>
            <a:avLst/>
            <a:gdLst/>
            <a:ahLst/>
            <a:cxnLst/>
            <a:rect l="l" t="t" r="r" b="b"/>
            <a:pathLst>
              <a:path w="1579438" h="1608687">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16864399" y="4316564"/>
            <a:ext cx="646089" cy="658053"/>
          </a:xfrm>
          <a:custGeom>
            <a:avLst/>
            <a:gdLst/>
            <a:ahLst/>
            <a:cxnLst/>
            <a:rect l="l" t="t" r="r" b="b"/>
            <a:pathLst>
              <a:path w="646089" h="658053">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2134937" y="1143000"/>
            <a:ext cx="14018125" cy="642348"/>
          </a:xfrm>
          <a:prstGeom prst="rect">
            <a:avLst/>
          </a:prstGeom>
        </p:spPr>
        <p:txBody>
          <a:bodyPr lIns="0" tIns="0" rIns="0" bIns="0" rtlCol="0" anchor="t">
            <a:spAutoFit/>
          </a:bodyPr>
          <a:lstStyle/>
          <a:p>
            <a:pPr algn="ctr">
              <a:lnSpc>
                <a:spcPts val="4895"/>
              </a:lnSpc>
            </a:pPr>
            <a:r>
              <a:rPr lang="en-US" sz="4995" spc="-294">
                <a:solidFill>
                  <a:srgbClr val="263F6B"/>
                </a:solidFill>
                <a:latin typeface="Montserrat Extra-Bold Italics"/>
              </a:rPr>
              <a:t>TIMELINE</a:t>
            </a:r>
          </a:p>
        </p:txBody>
      </p:sp>
      <p:sp>
        <p:nvSpPr>
          <p:cNvPr id="28" name="TextBox 28"/>
          <p:cNvSpPr txBox="1"/>
          <p:nvPr/>
        </p:nvSpPr>
        <p:spPr>
          <a:xfrm>
            <a:off x="1361478" y="7207250"/>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Data Cleaning</a:t>
            </a:r>
          </a:p>
        </p:txBody>
      </p:sp>
      <p:sp>
        <p:nvSpPr>
          <p:cNvPr id="29" name="TextBox 29"/>
          <p:cNvSpPr txBox="1"/>
          <p:nvPr/>
        </p:nvSpPr>
        <p:spPr>
          <a:xfrm>
            <a:off x="4442458" y="3100518"/>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EDA</a:t>
            </a:r>
          </a:p>
        </p:txBody>
      </p:sp>
      <p:sp>
        <p:nvSpPr>
          <p:cNvPr id="30" name="TextBox 30"/>
          <p:cNvSpPr txBox="1"/>
          <p:nvPr/>
        </p:nvSpPr>
        <p:spPr>
          <a:xfrm>
            <a:off x="10604419" y="3100518"/>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Model Building</a:t>
            </a:r>
          </a:p>
        </p:txBody>
      </p:sp>
      <p:sp>
        <p:nvSpPr>
          <p:cNvPr id="31" name="TextBox 31"/>
          <p:cNvSpPr txBox="1"/>
          <p:nvPr/>
        </p:nvSpPr>
        <p:spPr>
          <a:xfrm>
            <a:off x="1361478" y="8042275"/>
            <a:ext cx="3241123" cy="1625600"/>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a:rPr>
              <a:t> Preparing a clean and reliable dataset for a movie recommendation  </a:t>
            </a:r>
          </a:p>
        </p:txBody>
      </p:sp>
      <p:sp>
        <p:nvSpPr>
          <p:cNvPr id="32" name="TextBox 32"/>
          <p:cNvSpPr txBox="1"/>
          <p:nvPr/>
        </p:nvSpPr>
        <p:spPr>
          <a:xfrm>
            <a:off x="4347646" y="3935543"/>
            <a:ext cx="3430746" cy="1625600"/>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a:rPr>
              <a:t>Exploratory data Analysis using Univariate, Bivariate, Multivariate Graphs</a:t>
            </a:r>
          </a:p>
        </p:txBody>
      </p:sp>
      <p:sp>
        <p:nvSpPr>
          <p:cNvPr id="33" name="TextBox 33"/>
          <p:cNvSpPr txBox="1"/>
          <p:nvPr/>
        </p:nvSpPr>
        <p:spPr>
          <a:xfrm>
            <a:off x="10171216" y="3955054"/>
            <a:ext cx="4110319" cy="1706880"/>
          </a:xfrm>
          <a:prstGeom prst="rect">
            <a:avLst/>
          </a:prstGeom>
        </p:spPr>
        <p:txBody>
          <a:bodyPr lIns="0" tIns="0" rIns="0" bIns="0" rtlCol="0" anchor="t">
            <a:spAutoFit/>
          </a:bodyPr>
          <a:lstStyle/>
          <a:p>
            <a:pPr algn="ctr">
              <a:lnSpc>
                <a:spcPts val="2730"/>
              </a:lnSpc>
            </a:pPr>
            <a:r>
              <a:rPr lang="en-US" sz="2100" spc="42">
                <a:solidFill>
                  <a:srgbClr val="FFFFFF"/>
                </a:solidFill>
                <a:latin typeface="Montserrat"/>
              </a:rPr>
              <a:t>Implemented of Machine Learning Algorithms KNN and NLP Techniques like TF-IDF for Building a accurate model. </a:t>
            </a:r>
          </a:p>
        </p:txBody>
      </p:sp>
      <p:sp>
        <p:nvSpPr>
          <p:cNvPr id="34" name="TextBox 34"/>
          <p:cNvSpPr txBox="1"/>
          <p:nvPr/>
        </p:nvSpPr>
        <p:spPr>
          <a:xfrm>
            <a:off x="7523439" y="7207250"/>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Data Visualization</a:t>
            </a:r>
          </a:p>
        </p:txBody>
      </p:sp>
      <p:sp>
        <p:nvSpPr>
          <p:cNvPr id="35" name="TextBox 35"/>
          <p:cNvSpPr txBox="1"/>
          <p:nvPr/>
        </p:nvSpPr>
        <p:spPr>
          <a:xfrm>
            <a:off x="7523439" y="8042275"/>
            <a:ext cx="3241123" cy="1625600"/>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a:rPr>
              <a:t>Multiple Data Visualization Tools which includes matplotlib, seaborn</a:t>
            </a:r>
          </a:p>
        </p:txBody>
      </p:sp>
      <p:sp>
        <p:nvSpPr>
          <p:cNvPr id="36" name="TextBox 36"/>
          <p:cNvSpPr txBox="1"/>
          <p:nvPr/>
        </p:nvSpPr>
        <p:spPr>
          <a:xfrm>
            <a:off x="13685399" y="7207250"/>
            <a:ext cx="3241123" cy="806450"/>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Model Deployment</a:t>
            </a:r>
          </a:p>
        </p:txBody>
      </p:sp>
      <p:sp>
        <p:nvSpPr>
          <p:cNvPr id="37" name="TextBox 37"/>
          <p:cNvSpPr txBox="1"/>
          <p:nvPr/>
        </p:nvSpPr>
        <p:spPr>
          <a:xfrm>
            <a:off x="13685399" y="8241994"/>
            <a:ext cx="3241123" cy="1475740"/>
          </a:xfrm>
          <a:prstGeom prst="rect">
            <a:avLst/>
          </a:prstGeom>
        </p:spPr>
        <p:txBody>
          <a:bodyPr lIns="0" tIns="0" rIns="0" bIns="0" rtlCol="0" anchor="t">
            <a:spAutoFit/>
          </a:bodyPr>
          <a:lstStyle/>
          <a:p>
            <a:pPr algn="ctr">
              <a:lnSpc>
                <a:spcPts val="2990"/>
              </a:lnSpc>
            </a:pPr>
            <a:r>
              <a:rPr lang="en-US" sz="2300" spc="46">
                <a:solidFill>
                  <a:srgbClr val="FFFFFF"/>
                </a:solidFill>
                <a:latin typeface="Montserrat"/>
              </a:rPr>
              <a:t>Deployment of the Model on the User's Site using Streamlit Framework.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000000">
              <a:alpha val="6667"/>
            </a:srgbClr>
          </a:solidFill>
        </p:spPr>
      </p:sp>
      <p:grpSp>
        <p:nvGrpSpPr>
          <p:cNvPr id="3" name="Group 3"/>
          <p:cNvGrpSpPr/>
          <p:nvPr/>
        </p:nvGrpSpPr>
        <p:grpSpPr>
          <a:xfrm>
            <a:off x="1082240" y="1628876"/>
            <a:ext cx="4626722" cy="1810294"/>
            <a:chOff x="0" y="0"/>
            <a:chExt cx="1687841" cy="660400"/>
          </a:xfrm>
        </p:grpSpPr>
        <p:sp>
          <p:nvSpPr>
            <p:cNvPr id="4" name="Freeform 4"/>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id="5" name="Group 5"/>
          <p:cNvGrpSpPr/>
          <p:nvPr/>
        </p:nvGrpSpPr>
        <p:grpSpPr>
          <a:xfrm>
            <a:off x="12632578" y="7448006"/>
            <a:ext cx="4626722" cy="1810294"/>
            <a:chOff x="0" y="0"/>
            <a:chExt cx="1687841" cy="660400"/>
          </a:xfrm>
        </p:grpSpPr>
        <p:sp>
          <p:nvSpPr>
            <p:cNvPr id="6" name="Freeform 6"/>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id="7" name="Freeform 7"/>
          <p:cNvSpPr/>
          <p:nvPr/>
        </p:nvSpPr>
        <p:spPr>
          <a:xfrm>
            <a:off x="5655422" y="1654922"/>
            <a:ext cx="6977156" cy="6977156"/>
          </a:xfrm>
          <a:custGeom>
            <a:avLst/>
            <a:gdLst/>
            <a:ahLst/>
            <a:cxnLst/>
            <a:rect l="l" t="t" r="r" b="b"/>
            <a:pathLst>
              <a:path w="6977156" h="6977156">
                <a:moveTo>
                  <a:pt x="0" y="0"/>
                </a:moveTo>
                <a:lnTo>
                  <a:pt x="6977156" y="0"/>
                </a:lnTo>
                <a:lnTo>
                  <a:pt x="6977156" y="6977156"/>
                </a:lnTo>
                <a:lnTo>
                  <a:pt x="0" y="6977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707239">
            <a:off x="10339641" y="7796868"/>
            <a:ext cx="1675183" cy="831310"/>
          </a:xfrm>
          <a:custGeom>
            <a:avLst/>
            <a:gdLst/>
            <a:ahLst/>
            <a:cxnLst/>
            <a:rect l="l" t="t" r="r" b="b"/>
            <a:pathLst>
              <a:path w="1675183" h="831310">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707239" flipH="1" flipV="1">
            <a:off x="6064753" y="2118368"/>
            <a:ext cx="1675183" cy="831310"/>
          </a:xfrm>
          <a:custGeom>
            <a:avLst/>
            <a:gdLst/>
            <a:ahLst/>
            <a:cxnLst/>
            <a:rect l="l" t="t" r="r" b="b"/>
            <a:pathLst>
              <a:path w="1675183" h="831310">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5967895" y="4114038"/>
            <a:ext cx="6143788" cy="1830584"/>
          </a:xfrm>
          <a:prstGeom prst="rect">
            <a:avLst/>
          </a:prstGeom>
        </p:spPr>
        <p:txBody>
          <a:bodyPr lIns="0" tIns="0" rIns="0" bIns="0" rtlCol="0" anchor="t">
            <a:spAutoFit/>
          </a:bodyPr>
          <a:lstStyle/>
          <a:p>
            <a:pPr algn="ctr">
              <a:lnSpc>
                <a:spcPts val="4739"/>
              </a:lnSpc>
            </a:pPr>
            <a:r>
              <a:rPr lang="en-US" sz="4836" spc="-285">
                <a:solidFill>
                  <a:srgbClr val="FFFFFF"/>
                </a:solidFill>
                <a:latin typeface="Montserrat Extra-Bold Italics"/>
              </a:rPr>
              <a:t>MOVIE RECOMMENDATION SYSTEM</a:t>
            </a:r>
          </a:p>
        </p:txBody>
      </p:sp>
      <p:sp>
        <p:nvSpPr>
          <p:cNvPr id="11" name="TextBox 11"/>
          <p:cNvSpPr txBox="1"/>
          <p:nvPr/>
        </p:nvSpPr>
        <p:spPr>
          <a:xfrm>
            <a:off x="1282674" y="1870447"/>
            <a:ext cx="4225854" cy="1470660"/>
          </a:xfrm>
          <a:prstGeom prst="rect">
            <a:avLst/>
          </a:prstGeom>
        </p:spPr>
        <p:txBody>
          <a:bodyPr lIns="0" tIns="0" rIns="0" bIns="0" rtlCol="0" anchor="t">
            <a:spAutoFit/>
          </a:bodyPr>
          <a:lstStyle/>
          <a:p>
            <a:pPr algn="ctr">
              <a:lnSpc>
                <a:spcPts val="2940"/>
              </a:lnSpc>
            </a:pPr>
            <a:r>
              <a:rPr lang="en-US" sz="2100" spc="42">
                <a:solidFill>
                  <a:srgbClr val="212423"/>
                </a:solidFill>
                <a:latin typeface="Montserrat"/>
              </a:rPr>
              <a:t>Based on the technique that recommends movies based on the preferences and behaviors of similar users.</a:t>
            </a:r>
          </a:p>
        </p:txBody>
      </p:sp>
      <p:sp>
        <p:nvSpPr>
          <p:cNvPr id="12" name="TextBox 12"/>
          <p:cNvSpPr txBox="1"/>
          <p:nvPr/>
        </p:nvSpPr>
        <p:spPr>
          <a:xfrm>
            <a:off x="13033446" y="7689578"/>
            <a:ext cx="3824986" cy="1234440"/>
          </a:xfrm>
          <a:prstGeom prst="rect">
            <a:avLst/>
          </a:prstGeom>
        </p:spPr>
        <p:txBody>
          <a:bodyPr lIns="0" tIns="0" rIns="0" bIns="0" rtlCol="0" anchor="t">
            <a:spAutoFit/>
          </a:bodyPr>
          <a:lstStyle/>
          <a:p>
            <a:pPr algn="ctr">
              <a:lnSpc>
                <a:spcPts val="3359"/>
              </a:lnSpc>
            </a:pPr>
            <a:r>
              <a:rPr lang="en-US" sz="2400" spc="48">
                <a:solidFill>
                  <a:srgbClr val="212423"/>
                </a:solidFill>
                <a:latin typeface="Montserrat"/>
              </a:rPr>
              <a:t>Based on the Popularity Of the Movie in Specific Time Period.</a:t>
            </a:r>
          </a:p>
        </p:txBody>
      </p:sp>
      <p:sp>
        <p:nvSpPr>
          <p:cNvPr id="13" name="TextBox 13"/>
          <p:cNvSpPr txBox="1"/>
          <p:nvPr/>
        </p:nvSpPr>
        <p:spPr>
          <a:xfrm>
            <a:off x="223827" y="1000125"/>
            <a:ext cx="7884240" cy="467467"/>
          </a:xfrm>
          <a:prstGeom prst="rect">
            <a:avLst/>
          </a:prstGeom>
        </p:spPr>
        <p:txBody>
          <a:bodyPr lIns="0" tIns="0" rIns="0" bIns="0" rtlCol="0" anchor="t">
            <a:spAutoFit/>
          </a:bodyPr>
          <a:lstStyle/>
          <a:p>
            <a:pPr algn="ctr">
              <a:lnSpc>
                <a:spcPts val="3824"/>
              </a:lnSpc>
            </a:pPr>
            <a:r>
              <a:rPr lang="en-US" sz="2941" spc="58">
                <a:solidFill>
                  <a:srgbClr val="FFFFFF"/>
                </a:solidFill>
                <a:latin typeface="Montserrat Extra-Bold"/>
              </a:rPr>
              <a:t>Collaborative-Based Recommender</a:t>
            </a:r>
          </a:p>
        </p:txBody>
      </p:sp>
      <p:sp>
        <p:nvSpPr>
          <p:cNvPr id="14" name="TextBox 14"/>
          <p:cNvSpPr txBox="1"/>
          <p:nvPr/>
        </p:nvSpPr>
        <p:spPr>
          <a:xfrm>
            <a:off x="13033446" y="6401343"/>
            <a:ext cx="4483029" cy="943717"/>
          </a:xfrm>
          <a:prstGeom prst="rect">
            <a:avLst/>
          </a:prstGeom>
        </p:spPr>
        <p:txBody>
          <a:bodyPr lIns="0" tIns="0" rIns="0" bIns="0" rtlCol="0" anchor="t">
            <a:spAutoFit/>
          </a:bodyPr>
          <a:lstStyle/>
          <a:p>
            <a:pPr algn="ctr">
              <a:lnSpc>
                <a:spcPts val="3824"/>
              </a:lnSpc>
            </a:pPr>
            <a:r>
              <a:rPr lang="en-US" sz="2941" spc="58">
                <a:solidFill>
                  <a:srgbClr val="FFFFFF"/>
                </a:solidFill>
                <a:latin typeface="Montserrat Extra-Bold"/>
              </a:rPr>
              <a:t>Popularity-Based Recommender</a:t>
            </a:r>
          </a:p>
        </p:txBody>
      </p:sp>
      <p:grpSp>
        <p:nvGrpSpPr>
          <p:cNvPr id="15" name="Group 15"/>
          <p:cNvGrpSpPr/>
          <p:nvPr/>
        </p:nvGrpSpPr>
        <p:grpSpPr>
          <a:xfrm>
            <a:off x="1028700" y="7748094"/>
            <a:ext cx="4626722" cy="1810294"/>
            <a:chOff x="0" y="0"/>
            <a:chExt cx="1687841" cy="660400"/>
          </a:xfrm>
        </p:grpSpPr>
        <p:sp>
          <p:nvSpPr>
            <p:cNvPr id="16" name="Freeform 16"/>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id="17" name="TextBox 17"/>
          <p:cNvSpPr txBox="1"/>
          <p:nvPr/>
        </p:nvSpPr>
        <p:spPr>
          <a:xfrm>
            <a:off x="1429568" y="7989666"/>
            <a:ext cx="3824986" cy="1289050"/>
          </a:xfrm>
          <a:prstGeom prst="rect">
            <a:avLst/>
          </a:prstGeom>
        </p:spPr>
        <p:txBody>
          <a:bodyPr lIns="0" tIns="0" rIns="0" bIns="0" rtlCol="0" anchor="t">
            <a:spAutoFit/>
          </a:bodyPr>
          <a:lstStyle/>
          <a:p>
            <a:pPr algn="ctr">
              <a:lnSpc>
                <a:spcPts val="3499"/>
              </a:lnSpc>
            </a:pPr>
            <a:r>
              <a:rPr lang="en-US" sz="2499" spc="49">
                <a:solidFill>
                  <a:srgbClr val="212423"/>
                </a:solidFill>
                <a:latin typeface="Montserrat"/>
              </a:rPr>
              <a:t>Based on the TMDB/IMDB ratings of the Movie.</a:t>
            </a:r>
          </a:p>
        </p:txBody>
      </p:sp>
      <p:sp>
        <p:nvSpPr>
          <p:cNvPr id="18" name="TextBox 18"/>
          <p:cNvSpPr txBox="1"/>
          <p:nvPr/>
        </p:nvSpPr>
        <p:spPr>
          <a:xfrm>
            <a:off x="0" y="7097039"/>
            <a:ext cx="6313712" cy="467467"/>
          </a:xfrm>
          <a:prstGeom prst="rect">
            <a:avLst/>
          </a:prstGeom>
        </p:spPr>
        <p:txBody>
          <a:bodyPr lIns="0" tIns="0" rIns="0" bIns="0" rtlCol="0" anchor="t">
            <a:spAutoFit/>
          </a:bodyPr>
          <a:lstStyle/>
          <a:p>
            <a:pPr algn="ctr">
              <a:lnSpc>
                <a:spcPts val="3824"/>
              </a:lnSpc>
            </a:pPr>
            <a:r>
              <a:rPr lang="en-US" sz="2941" spc="58">
                <a:solidFill>
                  <a:srgbClr val="FFFFFF"/>
                </a:solidFill>
                <a:latin typeface="Montserrat Extra-Bold"/>
              </a:rPr>
              <a:t>Content-Based Recommender</a:t>
            </a:r>
          </a:p>
        </p:txBody>
      </p:sp>
      <p:sp>
        <p:nvSpPr>
          <p:cNvPr id="19" name="Freeform 19"/>
          <p:cNvSpPr/>
          <p:nvPr/>
        </p:nvSpPr>
        <p:spPr>
          <a:xfrm rot="8298713" flipV="1">
            <a:off x="6032238" y="7796868"/>
            <a:ext cx="1675183" cy="831310"/>
          </a:xfrm>
          <a:custGeom>
            <a:avLst/>
            <a:gdLst/>
            <a:ahLst/>
            <a:cxnLst/>
            <a:rect l="l" t="t" r="r" b="b"/>
            <a:pathLst>
              <a:path w="1675183" h="831310">
                <a:moveTo>
                  <a:pt x="0" y="831310"/>
                </a:moveTo>
                <a:lnTo>
                  <a:pt x="1675184" y="831310"/>
                </a:lnTo>
                <a:lnTo>
                  <a:pt x="1675184" y="0"/>
                </a:lnTo>
                <a:lnTo>
                  <a:pt x="0" y="0"/>
                </a:lnTo>
                <a:lnTo>
                  <a:pt x="0" y="83131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4789602" y="247962"/>
            <a:ext cx="8500372" cy="675963"/>
          </a:xfrm>
          <a:prstGeom prst="rect">
            <a:avLst/>
          </a:prstGeom>
        </p:spPr>
        <p:txBody>
          <a:bodyPr lIns="0" tIns="0" rIns="0" bIns="0" rtlCol="0" anchor="t">
            <a:spAutoFit/>
          </a:bodyPr>
          <a:lstStyle/>
          <a:p>
            <a:pPr algn="ctr">
              <a:lnSpc>
                <a:spcPts val="5170"/>
              </a:lnSpc>
            </a:pPr>
            <a:r>
              <a:rPr lang="en-US" sz="5276" spc="-311">
                <a:solidFill>
                  <a:srgbClr val="FFFFFF"/>
                </a:solidFill>
                <a:latin typeface="Montserrat Extra-Bold Italics"/>
              </a:rPr>
              <a:t>SYSTEMS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F4F4F4">
              <a:alpha val="4706"/>
            </a:srgbClr>
          </a:solidFill>
        </p:spPr>
      </p:sp>
      <p:sp>
        <p:nvSpPr>
          <p:cNvPr id="3" name="Freeform 3"/>
          <p:cNvSpPr/>
          <p:nvPr/>
        </p:nvSpPr>
        <p:spPr>
          <a:xfrm>
            <a:off x="17231243" y="698454"/>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00059" y="701299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786333" y="1171575"/>
            <a:ext cx="10673482" cy="861378"/>
          </a:xfrm>
          <a:prstGeom prst="rect">
            <a:avLst/>
          </a:prstGeom>
        </p:spPr>
        <p:txBody>
          <a:bodyPr lIns="0" tIns="0" rIns="0" bIns="0" rtlCol="0" anchor="t">
            <a:spAutoFit/>
          </a:bodyPr>
          <a:lstStyle/>
          <a:p>
            <a:pPr algn="ctr">
              <a:lnSpc>
                <a:spcPts val="6492"/>
              </a:lnSpc>
            </a:pPr>
            <a:r>
              <a:rPr lang="en-US" sz="6625" spc="-390">
                <a:solidFill>
                  <a:srgbClr val="FFFFFF"/>
                </a:solidFill>
                <a:latin typeface="Montserrat Extra-Bold Italics"/>
              </a:rPr>
              <a:t>LITERATURE SURVEY</a:t>
            </a:r>
          </a:p>
        </p:txBody>
      </p:sp>
      <p:sp>
        <p:nvSpPr>
          <p:cNvPr id="6" name="AutoShape 6"/>
          <p:cNvSpPr/>
          <p:nvPr/>
        </p:nvSpPr>
        <p:spPr>
          <a:xfrm rot="-2700000">
            <a:off x="-2646503" y="-1243700"/>
            <a:ext cx="5293007" cy="2487400"/>
          </a:xfrm>
          <a:prstGeom prst="rect">
            <a:avLst/>
          </a:prstGeom>
          <a:solidFill>
            <a:srgbClr val="17181E"/>
          </a:solidFill>
        </p:spPr>
      </p:sp>
      <p:sp>
        <p:nvSpPr>
          <p:cNvPr id="7" name="AutoShape 7"/>
          <p:cNvSpPr/>
          <p:nvPr/>
        </p:nvSpPr>
        <p:spPr>
          <a:xfrm rot="-2700000">
            <a:off x="15641497" y="9043300"/>
            <a:ext cx="5293007" cy="2487400"/>
          </a:xfrm>
          <a:prstGeom prst="rect">
            <a:avLst/>
          </a:prstGeom>
          <a:solidFill>
            <a:srgbClr val="17181E"/>
          </a:solidFill>
        </p:spPr>
      </p:sp>
      <p:grpSp>
        <p:nvGrpSpPr>
          <p:cNvPr id="8" name="Group 8"/>
          <p:cNvGrpSpPr/>
          <p:nvPr/>
        </p:nvGrpSpPr>
        <p:grpSpPr>
          <a:xfrm>
            <a:off x="501872" y="2171398"/>
            <a:ext cx="8406956" cy="6479662"/>
            <a:chOff x="0" y="0"/>
            <a:chExt cx="2214178" cy="1706578"/>
          </a:xfrm>
        </p:grpSpPr>
        <p:sp>
          <p:nvSpPr>
            <p:cNvPr id="9" name="Freeform 9"/>
            <p:cNvSpPr/>
            <p:nvPr/>
          </p:nvSpPr>
          <p:spPr>
            <a:xfrm>
              <a:off x="0" y="0"/>
              <a:ext cx="2214178" cy="1706578"/>
            </a:xfrm>
            <a:custGeom>
              <a:avLst/>
              <a:gdLst/>
              <a:ahLst/>
              <a:cxnLst/>
              <a:rect l="l" t="t" r="r" b="b"/>
              <a:pathLst>
                <a:path w="2214178" h="1706578">
                  <a:moveTo>
                    <a:pt x="71830" y="0"/>
                  </a:moveTo>
                  <a:lnTo>
                    <a:pt x="2142348" y="0"/>
                  </a:lnTo>
                  <a:cubicBezTo>
                    <a:pt x="2182019" y="0"/>
                    <a:pt x="2214178" y="32159"/>
                    <a:pt x="2214178" y="71830"/>
                  </a:cubicBezTo>
                  <a:lnTo>
                    <a:pt x="2214178" y="1634748"/>
                  </a:lnTo>
                  <a:cubicBezTo>
                    <a:pt x="2214178" y="1653798"/>
                    <a:pt x="2206610" y="1672068"/>
                    <a:pt x="2193139" y="1685539"/>
                  </a:cubicBezTo>
                  <a:cubicBezTo>
                    <a:pt x="2179669" y="1699010"/>
                    <a:pt x="2161398" y="1706578"/>
                    <a:pt x="2142348" y="1706578"/>
                  </a:cubicBezTo>
                  <a:lnTo>
                    <a:pt x="71830" y="1706578"/>
                  </a:lnTo>
                  <a:cubicBezTo>
                    <a:pt x="52779" y="1706578"/>
                    <a:pt x="34509" y="1699010"/>
                    <a:pt x="21038" y="1685539"/>
                  </a:cubicBezTo>
                  <a:cubicBezTo>
                    <a:pt x="7568" y="1672068"/>
                    <a:pt x="0" y="1653798"/>
                    <a:pt x="0" y="1634748"/>
                  </a:cubicBezTo>
                  <a:lnTo>
                    <a:pt x="0" y="71830"/>
                  </a:lnTo>
                  <a:cubicBezTo>
                    <a:pt x="0" y="52779"/>
                    <a:pt x="7568" y="34509"/>
                    <a:pt x="21038" y="21038"/>
                  </a:cubicBezTo>
                  <a:cubicBezTo>
                    <a:pt x="34509" y="7568"/>
                    <a:pt x="52779" y="0"/>
                    <a:pt x="71830" y="0"/>
                  </a:cubicBezTo>
                  <a:close/>
                </a:path>
              </a:pathLst>
            </a:custGeom>
            <a:solidFill>
              <a:srgbClr val="17181E">
                <a:alpha val="29804"/>
              </a:srgbClr>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9347605" y="2171398"/>
            <a:ext cx="8406956" cy="6479662"/>
            <a:chOff x="0" y="0"/>
            <a:chExt cx="2214178" cy="1706578"/>
          </a:xfrm>
        </p:grpSpPr>
        <p:sp>
          <p:nvSpPr>
            <p:cNvPr id="12" name="Freeform 12"/>
            <p:cNvSpPr/>
            <p:nvPr/>
          </p:nvSpPr>
          <p:spPr>
            <a:xfrm>
              <a:off x="0" y="0"/>
              <a:ext cx="2214178" cy="1706578"/>
            </a:xfrm>
            <a:custGeom>
              <a:avLst/>
              <a:gdLst/>
              <a:ahLst/>
              <a:cxnLst/>
              <a:rect l="l" t="t" r="r" b="b"/>
              <a:pathLst>
                <a:path w="2214178" h="1706578">
                  <a:moveTo>
                    <a:pt x="71830" y="0"/>
                  </a:moveTo>
                  <a:lnTo>
                    <a:pt x="2142348" y="0"/>
                  </a:lnTo>
                  <a:cubicBezTo>
                    <a:pt x="2182019" y="0"/>
                    <a:pt x="2214178" y="32159"/>
                    <a:pt x="2214178" y="71830"/>
                  </a:cubicBezTo>
                  <a:lnTo>
                    <a:pt x="2214178" y="1634748"/>
                  </a:lnTo>
                  <a:cubicBezTo>
                    <a:pt x="2214178" y="1653798"/>
                    <a:pt x="2206610" y="1672068"/>
                    <a:pt x="2193139" y="1685539"/>
                  </a:cubicBezTo>
                  <a:cubicBezTo>
                    <a:pt x="2179669" y="1699010"/>
                    <a:pt x="2161398" y="1706578"/>
                    <a:pt x="2142348" y="1706578"/>
                  </a:cubicBezTo>
                  <a:lnTo>
                    <a:pt x="71830" y="1706578"/>
                  </a:lnTo>
                  <a:cubicBezTo>
                    <a:pt x="52779" y="1706578"/>
                    <a:pt x="34509" y="1699010"/>
                    <a:pt x="21038" y="1685539"/>
                  </a:cubicBezTo>
                  <a:cubicBezTo>
                    <a:pt x="7568" y="1672068"/>
                    <a:pt x="0" y="1653798"/>
                    <a:pt x="0" y="1634748"/>
                  </a:cubicBezTo>
                  <a:lnTo>
                    <a:pt x="0" y="71830"/>
                  </a:lnTo>
                  <a:cubicBezTo>
                    <a:pt x="0" y="52779"/>
                    <a:pt x="7568" y="34509"/>
                    <a:pt x="21038" y="21038"/>
                  </a:cubicBezTo>
                  <a:cubicBezTo>
                    <a:pt x="34509" y="7568"/>
                    <a:pt x="52779" y="0"/>
                    <a:pt x="71830" y="0"/>
                  </a:cubicBezTo>
                  <a:close/>
                </a:path>
              </a:pathLst>
            </a:custGeom>
            <a:solidFill>
              <a:srgbClr val="17181E">
                <a:alpha val="29804"/>
              </a:srgbClr>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3499"/>
                </a:lnSpc>
              </a:pPr>
              <a:endParaRPr/>
            </a:p>
          </p:txBody>
        </p:sp>
      </p:grpSp>
      <p:sp>
        <p:nvSpPr>
          <p:cNvPr id="14" name="TextBox 14"/>
          <p:cNvSpPr txBox="1"/>
          <p:nvPr/>
        </p:nvSpPr>
        <p:spPr>
          <a:xfrm>
            <a:off x="9888326" y="2752532"/>
            <a:ext cx="5863626" cy="520700"/>
          </a:xfrm>
          <a:prstGeom prst="rect">
            <a:avLst/>
          </a:prstGeom>
        </p:spPr>
        <p:txBody>
          <a:bodyPr lIns="0" tIns="0" rIns="0" bIns="0" rtlCol="0" anchor="t">
            <a:spAutoFit/>
          </a:bodyPr>
          <a:lstStyle/>
          <a:p>
            <a:pPr>
              <a:lnSpc>
                <a:spcPts val="3999"/>
              </a:lnSpc>
            </a:pPr>
            <a:r>
              <a:rPr lang="en-US" sz="3999" spc="79">
                <a:solidFill>
                  <a:srgbClr val="FFFFFF"/>
                </a:solidFill>
                <a:latin typeface="Montserrat"/>
              </a:rPr>
              <a:t>Paper 2</a:t>
            </a:r>
          </a:p>
        </p:txBody>
      </p:sp>
      <p:sp>
        <p:nvSpPr>
          <p:cNvPr id="15" name="TextBox 15"/>
          <p:cNvSpPr txBox="1"/>
          <p:nvPr/>
        </p:nvSpPr>
        <p:spPr>
          <a:xfrm>
            <a:off x="9888326" y="3541330"/>
            <a:ext cx="5863626" cy="2453005"/>
          </a:xfrm>
          <a:prstGeom prst="rect">
            <a:avLst/>
          </a:prstGeom>
        </p:spPr>
        <p:txBody>
          <a:bodyPr lIns="0" tIns="0" rIns="0" bIns="0" rtlCol="0" anchor="t">
            <a:spAutoFit/>
          </a:bodyPr>
          <a:lstStyle/>
          <a:p>
            <a:pPr>
              <a:lnSpc>
                <a:spcPts val="3919"/>
              </a:lnSpc>
            </a:pPr>
            <a:r>
              <a:rPr lang="en-US" sz="2799" u="sng" spc="55">
                <a:solidFill>
                  <a:srgbClr val="FFFFFF"/>
                </a:solidFill>
                <a:latin typeface="Montserrat"/>
              </a:rPr>
              <a:t>Title:-</a:t>
            </a:r>
          </a:p>
          <a:p>
            <a:pPr>
              <a:lnSpc>
                <a:spcPts val="3919"/>
              </a:lnSpc>
            </a:pPr>
            <a:r>
              <a:rPr lang="en-US" sz="2799" spc="55">
                <a:solidFill>
                  <a:srgbClr val="FFFFFF"/>
                </a:solidFill>
                <a:latin typeface="Montserrat"/>
              </a:rPr>
              <a:t>Content-Based Movie Recommendation System Using Genre Correlation</a:t>
            </a:r>
          </a:p>
          <a:p>
            <a:pPr>
              <a:lnSpc>
                <a:spcPts val="3919"/>
              </a:lnSpc>
            </a:pPr>
            <a:endParaRPr lang="en-US" sz="2799" spc="55">
              <a:solidFill>
                <a:srgbClr val="FFFFFF"/>
              </a:solidFill>
              <a:latin typeface="Montserrat"/>
            </a:endParaRPr>
          </a:p>
        </p:txBody>
      </p:sp>
      <p:sp>
        <p:nvSpPr>
          <p:cNvPr id="16" name="TextBox 16"/>
          <p:cNvSpPr txBox="1"/>
          <p:nvPr/>
        </p:nvSpPr>
        <p:spPr>
          <a:xfrm>
            <a:off x="1028700" y="2752532"/>
            <a:ext cx="5897168" cy="520700"/>
          </a:xfrm>
          <a:prstGeom prst="rect">
            <a:avLst/>
          </a:prstGeom>
        </p:spPr>
        <p:txBody>
          <a:bodyPr lIns="0" tIns="0" rIns="0" bIns="0" rtlCol="0" anchor="t">
            <a:spAutoFit/>
          </a:bodyPr>
          <a:lstStyle/>
          <a:p>
            <a:pPr>
              <a:lnSpc>
                <a:spcPts val="3999"/>
              </a:lnSpc>
            </a:pPr>
            <a:r>
              <a:rPr lang="en-US" sz="3999" spc="79">
                <a:solidFill>
                  <a:srgbClr val="FFFFFF"/>
                </a:solidFill>
                <a:latin typeface="Montserrat"/>
              </a:rPr>
              <a:t>Paper 1</a:t>
            </a:r>
          </a:p>
        </p:txBody>
      </p:sp>
      <p:sp>
        <p:nvSpPr>
          <p:cNvPr id="17" name="TextBox 17"/>
          <p:cNvSpPr txBox="1"/>
          <p:nvPr/>
        </p:nvSpPr>
        <p:spPr>
          <a:xfrm>
            <a:off x="1028700" y="3955911"/>
            <a:ext cx="7285412" cy="1416558"/>
          </a:xfrm>
          <a:prstGeom prst="rect">
            <a:avLst/>
          </a:prstGeom>
        </p:spPr>
        <p:txBody>
          <a:bodyPr lIns="0" tIns="0" rIns="0" bIns="0" rtlCol="0" anchor="t">
            <a:spAutoFit/>
          </a:bodyPr>
          <a:lstStyle/>
          <a:p>
            <a:pPr>
              <a:lnSpc>
                <a:spcPts val="3821"/>
              </a:lnSpc>
            </a:pPr>
            <a:r>
              <a:rPr lang="en-US" sz="2729" spc="54">
                <a:solidFill>
                  <a:srgbClr val="FFFFFF"/>
                </a:solidFill>
                <a:latin typeface="Montserrat"/>
              </a:rPr>
              <a:t>Toward the next generation of recommender systems: A survey of the state-of-the-art and possible extensions.</a:t>
            </a:r>
          </a:p>
        </p:txBody>
      </p:sp>
      <p:sp>
        <p:nvSpPr>
          <p:cNvPr id="18" name="TextBox 18"/>
          <p:cNvSpPr txBox="1"/>
          <p:nvPr/>
        </p:nvSpPr>
        <p:spPr>
          <a:xfrm>
            <a:off x="1028700" y="5688845"/>
            <a:ext cx="7603780" cy="2267839"/>
          </a:xfrm>
          <a:prstGeom prst="rect">
            <a:avLst/>
          </a:prstGeom>
        </p:spPr>
        <p:txBody>
          <a:bodyPr lIns="0" tIns="0" rIns="0" bIns="0" rtlCol="0" anchor="t">
            <a:spAutoFit/>
          </a:bodyPr>
          <a:lstStyle/>
          <a:p>
            <a:pPr>
              <a:lnSpc>
                <a:spcPts val="3625"/>
              </a:lnSpc>
            </a:pPr>
            <a:r>
              <a:rPr lang="en-US" sz="2589" spc="51">
                <a:solidFill>
                  <a:srgbClr val="FFFFFF"/>
                </a:solidFill>
                <a:latin typeface="Montserrat"/>
              </a:rPr>
              <a:t>This survey paper provides a comprehensive overview of different recommendation techniques, including collaborative filtering, content-based filtering, along with their strengths and limitations.</a:t>
            </a:r>
          </a:p>
        </p:txBody>
      </p:sp>
      <p:sp>
        <p:nvSpPr>
          <p:cNvPr id="19" name="TextBox 19"/>
          <p:cNvSpPr txBox="1"/>
          <p:nvPr/>
        </p:nvSpPr>
        <p:spPr>
          <a:xfrm>
            <a:off x="1062644" y="3525111"/>
            <a:ext cx="5897168" cy="471805"/>
          </a:xfrm>
          <a:prstGeom prst="rect">
            <a:avLst/>
          </a:prstGeom>
        </p:spPr>
        <p:txBody>
          <a:bodyPr lIns="0" tIns="0" rIns="0" bIns="0" rtlCol="0" anchor="t">
            <a:spAutoFit/>
          </a:bodyPr>
          <a:lstStyle/>
          <a:p>
            <a:pPr>
              <a:lnSpc>
                <a:spcPts val="3919"/>
              </a:lnSpc>
            </a:pPr>
            <a:r>
              <a:rPr lang="en-US" sz="2799" u="sng" spc="55">
                <a:solidFill>
                  <a:srgbClr val="FFFFFF"/>
                </a:solidFill>
                <a:latin typeface="Montserrat"/>
              </a:rPr>
              <a:t>Title:-</a:t>
            </a:r>
          </a:p>
        </p:txBody>
      </p:sp>
      <p:sp>
        <p:nvSpPr>
          <p:cNvPr id="20" name="TextBox 20"/>
          <p:cNvSpPr txBox="1"/>
          <p:nvPr/>
        </p:nvSpPr>
        <p:spPr>
          <a:xfrm>
            <a:off x="9888326" y="5679320"/>
            <a:ext cx="7591885" cy="2322767"/>
          </a:xfrm>
          <a:prstGeom prst="rect">
            <a:avLst/>
          </a:prstGeom>
        </p:spPr>
        <p:txBody>
          <a:bodyPr lIns="0" tIns="0" rIns="0" bIns="0" rtlCol="0" anchor="t">
            <a:spAutoFit/>
          </a:bodyPr>
          <a:lstStyle/>
          <a:p>
            <a:pPr>
              <a:lnSpc>
                <a:spcPts val="3748"/>
              </a:lnSpc>
            </a:pPr>
            <a:r>
              <a:rPr lang="en-US" sz="2677" spc="53">
                <a:solidFill>
                  <a:srgbClr val="FFFFFF"/>
                </a:solidFill>
                <a:latin typeface="Montserrat"/>
              </a:rPr>
              <a:t>In this paper, the recommendation system has been built on the type of genres that the user might prefer to watch. The approach adopted to do so is content-based filtering using genre correlation.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grpSp>
        <p:nvGrpSpPr>
          <p:cNvPr id="3" name="Group 3"/>
          <p:cNvGrpSpPr/>
          <p:nvPr/>
        </p:nvGrpSpPr>
        <p:grpSpPr>
          <a:xfrm>
            <a:off x="7527747" y="-1825476"/>
            <a:ext cx="16230600" cy="162306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5" name="Group 5"/>
          <p:cNvGrpSpPr>
            <a:grpSpLocks noChangeAspect="1"/>
          </p:cNvGrpSpPr>
          <p:nvPr/>
        </p:nvGrpSpPr>
        <p:grpSpPr>
          <a:xfrm>
            <a:off x="8002557" y="1028700"/>
            <a:ext cx="12008422" cy="12008374"/>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r="-12056"/>
              </a:stretch>
            </a:blipFill>
          </p:spPr>
        </p:sp>
      </p:grpSp>
      <p:sp>
        <p:nvSpPr>
          <p:cNvPr id="7" name="TextBox 7"/>
          <p:cNvSpPr txBox="1"/>
          <p:nvPr/>
        </p:nvSpPr>
        <p:spPr>
          <a:xfrm>
            <a:off x="1028700" y="2370007"/>
            <a:ext cx="5943253" cy="2670328"/>
          </a:xfrm>
          <a:prstGeom prst="rect">
            <a:avLst/>
          </a:prstGeom>
        </p:spPr>
        <p:txBody>
          <a:bodyPr lIns="0" tIns="0" rIns="0" bIns="0" rtlCol="0" anchor="t">
            <a:spAutoFit/>
          </a:bodyPr>
          <a:lstStyle/>
          <a:p>
            <a:pPr>
              <a:lnSpc>
                <a:spcPts val="10331"/>
              </a:lnSpc>
            </a:pPr>
            <a:r>
              <a:rPr lang="en-US" sz="10542" spc="-622">
                <a:solidFill>
                  <a:srgbClr val="263F6B"/>
                </a:solidFill>
                <a:latin typeface="Montserrat Extra-Bold Italics"/>
              </a:rPr>
              <a:t>FUTURE PLANS</a:t>
            </a:r>
          </a:p>
        </p:txBody>
      </p:sp>
      <p:sp>
        <p:nvSpPr>
          <p:cNvPr id="8" name="TextBox 8"/>
          <p:cNvSpPr txBox="1"/>
          <p:nvPr/>
        </p:nvSpPr>
        <p:spPr>
          <a:xfrm>
            <a:off x="0" y="5450018"/>
            <a:ext cx="7374903" cy="4730114"/>
          </a:xfrm>
          <a:prstGeom prst="rect">
            <a:avLst/>
          </a:prstGeom>
        </p:spPr>
        <p:txBody>
          <a:bodyPr lIns="0" tIns="0" rIns="0" bIns="0" rtlCol="0" anchor="t">
            <a:spAutoFit/>
          </a:bodyPr>
          <a:lstStyle/>
          <a:p>
            <a:pPr marL="453392" lvl="1" indent="-226696">
              <a:lnSpc>
                <a:spcPts val="4725"/>
              </a:lnSpc>
              <a:buFont typeface="Arial"/>
              <a:buChar char="•"/>
            </a:pPr>
            <a:r>
              <a:rPr lang="en-US" sz="2100" spc="42">
                <a:solidFill>
                  <a:srgbClr val="212423"/>
                </a:solidFill>
                <a:latin typeface="Montserrat"/>
              </a:rPr>
              <a:t> Hybrid recommendation systems that combine multiple techniques, such as collaborative, content-based, and popularity, can be developed to improve recommendation accuracy. </a:t>
            </a:r>
          </a:p>
          <a:p>
            <a:pPr marL="453392" lvl="1" indent="-226696">
              <a:lnSpc>
                <a:spcPts val="4725"/>
              </a:lnSpc>
              <a:buFont typeface="Arial"/>
              <a:buChar char="•"/>
            </a:pPr>
            <a:r>
              <a:rPr lang="en-US" sz="2100" spc="42">
                <a:solidFill>
                  <a:srgbClr val="212423"/>
                </a:solidFill>
                <a:latin typeface="Montserrat"/>
              </a:rPr>
              <a:t> Incorporating contextual information, such as time, location, weather, and user mood, can enhance the relevance of movie recommendations. </a:t>
            </a:r>
          </a:p>
        </p:txBody>
      </p:sp>
      <p:sp>
        <p:nvSpPr>
          <p:cNvPr id="9" name="Freeform 9"/>
          <p:cNvSpPr/>
          <p:nvPr/>
        </p:nvSpPr>
        <p:spPr>
          <a:xfrm>
            <a:off x="15476242" y="885242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745</Words>
  <Application>Microsoft Office PowerPoint</Application>
  <PresentationFormat>Custom</PresentationFormat>
  <Paragraphs>107</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Montserrat Italics</vt:lpstr>
      <vt:lpstr>Montserrat</vt:lpstr>
      <vt:lpstr>Arial</vt:lpstr>
      <vt:lpstr>Montserrat Extra-Bold</vt:lpstr>
      <vt:lpstr>Montserrat Extra-Bold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Innomatics Research Labs</dc:title>
  <cp:lastModifiedBy>Shanu Halli</cp:lastModifiedBy>
  <cp:revision>2</cp:revision>
  <dcterms:created xsi:type="dcterms:W3CDTF">2006-08-16T00:00:00Z</dcterms:created>
  <dcterms:modified xsi:type="dcterms:W3CDTF">2023-06-15T14:33:39Z</dcterms:modified>
  <dc:identifier>DAFk9StPaT0</dc:identifier>
</cp:coreProperties>
</file>